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embeddedFontLst>
    <p:embeddedFont>
      <p:font typeface="Calibri (MS)" charset="1" panose="020F0502020204030204"/>
      <p:regular r:id="rId21"/>
    </p:embeddedFont>
    <p:embeddedFont>
      <p:font typeface="Press Start 2P" charset="1" panose="00000500000000000000"/>
      <p:regular r:id="rId23"/>
    </p:embeddedFont>
    <p:embeddedFont>
      <p:font typeface="Calibri (MS) Italics" charset="1" panose="020F05020202040A0204"/>
      <p:regular r:id="rId24"/>
    </p:embeddedFont>
    <p:embeddedFont>
      <p:font typeface="Calibri (MS) Bold" charset="1" panose="020F0702030404030204"/>
      <p:regular r:id="rId26"/>
    </p:embeddedFont>
    <p:embeddedFont>
      <p:font typeface="Arial Bold" charset="1" panose="020B0802020202020204"/>
      <p:regular r:id="rId29"/>
    </p:embeddedFont>
    <p:embeddedFont>
      <p:font typeface="Arial" charset="1" panose="020B050202020202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notesMasters/notesMaster1.xml" Type="http://schemas.openxmlformats.org/officeDocument/2006/relationships/notesMaster"/><Relationship Id="rId19" Target="theme/theme2.xml" Type="http://schemas.openxmlformats.org/officeDocument/2006/relationships/theme"/><Relationship Id="rId2" Target="presProps.xml" Type="http://schemas.openxmlformats.org/officeDocument/2006/relationships/presProps"/><Relationship Id="rId20" Target="notesSlides/notesSlide1.xml" Type="http://schemas.openxmlformats.org/officeDocument/2006/relationships/notesSlide"/><Relationship Id="rId21" Target="fonts/font21.fntdata" Type="http://schemas.openxmlformats.org/officeDocument/2006/relationships/font"/><Relationship Id="rId22" Target="notesSlides/notesSlide2.xml" Type="http://schemas.openxmlformats.org/officeDocument/2006/relationships/notesSlide"/><Relationship Id="rId23" Target="fonts/font23.fntdata" Type="http://schemas.openxmlformats.org/officeDocument/2006/relationships/font"/><Relationship Id="rId24" Target="fonts/font24.fntdata" Type="http://schemas.openxmlformats.org/officeDocument/2006/relationships/font"/><Relationship Id="rId25" Target="notesSlides/notesSlide3.xml" Type="http://schemas.openxmlformats.org/officeDocument/2006/relationships/notesSlide"/><Relationship Id="rId26" Target="fonts/font26.fntdata" Type="http://schemas.openxmlformats.org/officeDocument/2006/relationships/font"/><Relationship Id="rId27" Target="notesSlides/notesSlide4.xml" Type="http://schemas.openxmlformats.org/officeDocument/2006/relationships/notesSlide"/><Relationship Id="rId28" Target="notesSlides/notesSlide5.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notesSlides/notesSlide6.xml" Type="http://schemas.openxmlformats.org/officeDocument/2006/relationships/notesSlide"/><Relationship Id="rId32" Target="notesSlides/notesSlide7.xml" Type="http://schemas.openxmlformats.org/officeDocument/2006/relationships/notesSlide"/><Relationship Id="rId33" Target="notesSlides/notesSlide8.xml" Type="http://schemas.openxmlformats.org/officeDocument/2006/relationships/notesSlide"/><Relationship Id="rId34" Target="notesSlides/notesSlide9.xml" Type="http://schemas.openxmlformats.org/officeDocument/2006/relationships/notesSlide"/><Relationship Id="rId35" Target="notesSlides/notesSlide10.xml" Type="http://schemas.openxmlformats.org/officeDocument/2006/relationships/notesSlide"/><Relationship Id="rId36" Target="notesSlides/notesSlide11.xml" Type="http://schemas.openxmlformats.org/officeDocument/2006/relationships/notesSlide"/><Relationship Id="rId37" Target="notesSlides/notesSlide12.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png" Type="http://schemas.openxmlformats.org/officeDocument/2006/relationships/image"/><Relationship Id="rId12" Target="../media/image21.png" Type="http://schemas.openxmlformats.org/officeDocument/2006/relationships/image"/><Relationship Id="rId2" Target="../notesSlides/notesSlide11.xml" Type="http://schemas.openxmlformats.org/officeDocument/2006/relationships/notesSlide"/><Relationship Id="rId3" Target="../media/image1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0.png" Type="http://schemas.openxmlformats.org/officeDocument/2006/relationships/image"/><Relationship Id="rId12" Target="../media/image23.png" Type="http://schemas.openxmlformats.org/officeDocument/2006/relationships/image"/><Relationship Id="rId2" Target="../notesSlides/notesSlide12.xml" Type="http://schemas.openxmlformats.org/officeDocument/2006/relationships/notesSlide"/><Relationship Id="rId3" Target="../media/image2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alphaModFix amt="0"/>
            </a:blip>
            <a:stretch>
              <a:fillRect l="0" t="-7777" r="0" b="-7777"/>
            </a:stretch>
          </a:blipFill>
        </p:spPr>
      </p:sp>
      <p:grpSp>
        <p:nvGrpSpPr>
          <p:cNvPr name="Group 3" id="3"/>
          <p:cNvGrpSpPr/>
          <p:nvPr/>
        </p:nvGrpSpPr>
        <p:grpSpPr>
          <a:xfrm rot="0">
            <a:off x="0" y="0"/>
            <a:ext cx="18288000" cy="1196282"/>
            <a:chOff x="0" y="0"/>
            <a:chExt cx="24384000" cy="1595042"/>
          </a:xfrm>
        </p:grpSpPr>
        <p:sp>
          <p:nvSpPr>
            <p:cNvPr name="Freeform 4" id="4"/>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5" id="5"/>
          <p:cNvGrpSpPr/>
          <p:nvPr/>
        </p:nvGrpSpPr>
        <p:grpSpPr>
          <a:xfrm rot="0">
            <a:off x="146952" y="122460"/>
            <a:ext cx="17916750" cy="1148924"/>
            <a:chOff x="0" y="0"/>
            <a:chExt cx="23889000" cy="1531899"/>
          </a:xfrm>
        </p:grpSpPr>
        <p:sp>
          <p:nvSpPr>
            <p:cNvPr name="Freeform 6" id="6"/>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7" id="7"/>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b="true" sz="5700">
                  <a:solidFill>
                    <a:srgbClr val="F2F2F2"/>
                  </a:solidFill>
                  <a:latin typeface="Calibri (MS) Bold"/>
                  <a:ea typeface="Calibri (MS) Bold"/>
                  <a:cs typeface="Calibri (MS) Bold"/>
                  <a:sym typeface="Calibri (MS) Bold"/>
                </a:rPr>
                <a:t>Cum să creștem participarea comunității</a:t>
              </a:r>
            </a:p>
          </p:txBody>
        </p:sp>
      </p:grpSp>
      <p:grpSp>
        <p:nvGrpSpPr>
          <p:cNvPr name="Group 8" id="8"/>
          <p:cNvGrpSpPr>
            <a:grpSpLocks noChangeAspect="true"/>
          </p:cNvGrpSpPr>
          <p:nvPr/>
        </p:nvGrpSpPr>
        <p:grpSpPr>
          <a:xfrm rot="0">
            <a:off x="1028700" y="1271384"/>
            <a:ext cx="13593171" cy="8834733"/>
            <a:chOff x="0" y="0"/>
            <a:chExt cx="18124228" cy="11779644"/>
          </a:xfrm>
        </p:grpSpPr>
        <p:sp>
          <p:nvSpPr>
            <p:cNvPr name="Freeform 9" id="9" descr="Imagine care conține text, captură de ecran, cerc  Descriere generată automat"/>
            <p:cNvSpPr/>
            <p:nvPr/>
          </p:nvSpPr>
          <p:spPr>
            <a:xfrm flipH="false" flipV="false" rot="0">
              <a:off x="0" y="0"/>
              <a:ext cx="18124170" cy="11779631"/>
            </a:xfrm>
            <a:custGeom>
              <a:avLst/>
              <a:gdLst/>
              <a:ahLst/>
              <a:cxnLst/>
              <a:rect r="r" b="b" t="t" l="l"/>
              <a:pathLst>
                <a:path h="11779631" w="18124170">
                  <a:moveTo>
                    <a:pt x="0" y="0"/>
                  </a:moveTo>
                  <a:lnTo>
                    <a:pt x="18124170" y="0"/>
                  </a:lnTo>
                  <a:lnTo>
                    <a:pt x="18124170" y="11779631"/>
                  </a:lnTo>
                  <a:lnTo>
                    <a:pt x="0" y="11779631"/>
                  </a:lnTo>
                  <a:lnTo>
                    <a:pt x="0" y="0"/>
                  </a:lnTo>
                  <a:close/>
                </a:path>
              </a:pathLst>
            </a:custGeom>
            <a:blipFill>
              <a:blip r:embed="rId4"/>
              <a:stretch>
                <a:fillRect l="0" t="-4" r="0" b="-4"/>
              </a:stretch>
            </a:blipFill>
          </p:spPr>
        </p:sp>
      </p:grpSp>
      <p:sp>
        <p:nvSpPr>
          <p:cNvPr name="TextBox 10" id="10"/>
          <p:cNvSpPr txBox="true"/>
          <p:nvPr/>
        </p:nvSpPr>
        <p:spPr>
          <a:xfrm rot="0">
            <a:off x="14600549" y="2491588"/>
            <a:ext cx="3463153" cy="6337344"/>
          </a:xfrm>
          <a:prstGeom prst="rect">
            <a:avLst/>
          </a:prstGeom>
        </p:spPr>
        <p:txBody>
          <a:bodyPr anchor="t" rtlCol="false" tIns="0" lIns="0" bIns="0" rIns="0">
            <a:spAutoFit/>
          </a:bodyPr>
          <a:lstStyle/>
          <a:p>
            <a:pPr algn="l">
              <a:lnSpc>
                <a:spcPts val="2253"/>
              </a:lnSpc>
              <a:spcBef>
                <a:spcPct val="0"/>
              </a:spcBef>
            </a:pPr>
            <a:r>
              <a:rPr lang="en-US" sz="2086">
                <a:solidFill>
                  <a:srgbClr val="000000"/>
                </a:solidFill>
                <a:latin typeface="Calibri (MS)"/>
                <a:ea typeface="Calibri (MS)"/>
                <a:cs typeface="Calibri (MS)"/>
                <a:sym typeface="Calibri (MS)"/>
              </a:rPr>
              <a:t>13 idei de implicare comunitară:</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inițiative caritabile, </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voluntariat, </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implicarea angajaților, </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competiții locale</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parteneriate între organizații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comectare cu influenceri locali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participare la strângeri de fonduri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crearea de programe de mentorat</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rețea de mici afaceri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oferirea de reduceri pentru ONG-uri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sponsorizarea sporturilor sau artelor</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găzduirea de ateliere și seminarii</a:t>
            </a:r>
          </a:p>
          <a:p>
            <a:pPr algn="l" marL="450420" indent="-225210" lvl="1">
              <a:lnSpc>
                <a:spcPts val="2253"/>
              </a:lnSpc>
              <a:buFont typeface="Arial"/>
              <a:buChar char="•"/>
            </a:pPr>
            <a:r>
              <a:rPr lang="en-US" sz="2086">
                <a:solidFill>
                  <a:srgbClr val="000000"/>
                </a:solidFill>
                <a:latin typeface="Calibri (MS)"/>
                <a:ea typeface="Calibri (MS)"/>
                <a:cs typeface="Calibri (MS)"/>
                <a:sym typeface="Calibri (MS)"/>
              </a:rPr>
              <a:t>crearea de programe de practică</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2127770" cy="2201342"/>
            <a:chOff x="0" y="0"/>
            <a:chExt cx="14699816" cy="2668200"/>
          </a:xfrm>
        </p:grpSpPr>
        <p:sp>
          <p:nvSpPr>
            <p:cNvPr name="Freeform 18" id="18"/>
            <p:cNvSpPr/>
            <p:nvPr/>
          </p:nvSpPr>
          <p:spPr>
            <a:xfrm flipH="false" flipV="false" rot="0">
              <a:off x="0" y="0"/>
              <a:ext cx="14699816" cy="2668200"/>
            </a:xfrm>
            <a:custGeom>
              <a:avLst/>
              <a:gdLst/>
              <a:ahLst/>
              <a:cxnLst/>
              <a:rect r="r" b="b" t="t" l="l"/>
              <a:pathLst>
                <a:path h="2668200" w="14699816">
                  <a:moveTo>
                    <a:pt x="0" y="0"/>
                  </a:moveTo>
                  <a:lnTo>
                    <a:pt x="14699816" y="0"/>
                  </a:lnTo>
                  <a:lnTo>
                    <a:pt x="14699816" y="2668200"/>
                  </a:lnTo>
                  <a:lnTo>
                    <a:pt x="0" y="2668200"/>
                  </a:lnTo>
                  <a:close/>
                </a:path>
              </a:pathLst>
            </a:custGeom>
            <a:solidFill>
              <a:srgbClr val="000000">
                <a:alpha val="0"/>
              </a:srgbClr>
            </a:solidFill>
          </p:spPr>
        </p:sp>
        <p:sp>
          <p:nvSpPr>
            <p:cNvPr name="TextBox 19" id="19"/>
            <p:cNvSpPr txBox="true"/>
            <p:nvPr/>
          </p:nvSpPr>
          <p:spPr>
            <a:xfrm>
              <a:off x="0" y="-38100"/>
              <a:ext cx="1469981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Implicarea comunității</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4.2. Strategii de implicare comunitară </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sp>
        <p:nvSpPr>
          <p:cNvPr name="TextBox 22" id="22"/>
          <p:cNvSpPr txBox="true"/>
          <p:nvPr/>
        </p:nvSpPr>
        <p:spPr>
          <a:xfrm rot="0">
            <a:off x="647688" y="5737685"/>
            <a:ext cx="10248250" cy="1832271"/>
          </a:xfrm>
          <a:prstGeom prst="rect">
            <a:avLst/>
          </a:prstGeom>
        </p:spPr>
        <p:txBody>
          <a:bodyPr anchor="t" rtlCol="false" tIns="0" lIns="0" bIns="0" rIns="0">
            <a:spAutoFit/>
          </a:bodyPr>
          <a:lstStyle/>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Recunoașterea și sublinierea importanței participării comunităților în promovarea dezvoltării durabile în comunitățile rurale.</a:t>
            </a:r>
          </a:p>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Examinarea și evaluarea unei game de tehnici menite să sporească implicarea și participarea comunității la inițiativele de dezvoltare.</a:t>
            </a:r>
          </a:p>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Demonstrarea cunoștințelor și abilităților în planificarea participativă și inițiativele comunitare; accent pe comunicarea eficientă.</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implicarea comunitară?</a:t>
              </a:r>
            </a:p>
          </p:txBody>
        </p:sp>
      </p:grpSp>
      <p:sp>
        <p:nvSpPr>
          <p:cNvPr name="TextBox 7" id="7"/>
          <p:cNvSpPr txBox="true"/>
          <p:nvPr/>
        </p:nvSpPr>
        <p:spPr>
          <a:xfrm rot="0">
            <a:off x="11530290" y="2699679"/>
            <a:ext cx="5456414" cy="2636901"/>
          </a:xfrm>
          <a:prstGeom prst="rect">
            <a:avLst/>
          </a:prstGeom>
        </p:spPr>
        <p:txBody>
          <a:bodyPr anchor="t" rtlCol="false" tIns="0" lIns="0" bIns="0" rIns="0">
            <a:spAutoFit/>
          </a:bodyPr>
          <a:lstStyle/>
          <a:p>
            <a:pPr algn="l" marL="0" indent="0" lvl="0">
              <a:lnSpc>
                <a:spcPts val="2592"/>
              </a:lnSpc>
            </a:pPr>
            <a:r>
              <a:rPr lang="en-US" b="true" sz="2400">
                <a:solidFill>
                  <a:srgbClr val="A56793"/>
                </a:solidFill>
                <a:latin typeface="Calibri (MS) Bold"/>
                <a:ea typeface="Calibri (MS) Bold"/>
                <a:cs typeface="Calibri (MS) Bold"/>
                <a:sym typeface="Calibri (MS) Bold"/>
              </a:rPr>
              <a:t>Implicarea în comunitate are loc atunci când oamenii colaborează pentru a-și îmbunătăți viața și mediul înconjurător. Se bazează pe respect reciproc, responsabilitate comună și participare activă. Adevărata implicare înseamnă că fiecare are un cuvânt de spus - iar acel cuvânt contează.</a:t>
            </a:r>
          </a:p>
        </p:txBody>
      </p:sp>
      <p:grpSp>
        <p:nvGrpSpPr>
          <p:cNvPr name="Group 8" id="8"/>
          <p:cNvGrpSpPr>
            <a:grpSpLocks noChangeAspect="true"/>
          </p:cNvGrpSpPr>
          <p:nvPr/>
        </p:nvGrpSpPr>
        <p:grpSpPr>
          <a:xfrm rot="0">
            <a:off x="0" y="2883572"/>
            <a:ext cx="10714701" cy="6162704"/>
            <a:chOff x="0" y="0"/>
            <a:chExt cx="14286268" cy="8216938"/>
          </a:xfrm>
        </p:grpSpPr>
        <p:sp>
          <p:nvSpPr>
            <p:cNvPr name="Freeform 9" id="9" descr="Imagine care conține text, carte de vizită, font, cerc  Descriere generată automat"/>
            <p:cNvSpPr/>
            <p:nvPr/>
          </p:nvSpPr>
          <p:spPr>
            <a:xfrm flipH="false" flipV="false" rot="0">
              <a:off x="0" y="0"/>
              <a:ext cx="14286230" cy="8216900"/>
            </a:xfrm>
            <a:custGeom>
              <a:avLst/>
              <a:gdLst/>
              <a:ahLst/>
              <a:cxnLst/>
              <a:rect r="r" b="b" t="t" l="l"/>
              <a:pathLst>
                <a:path h="8216900" w="14286230">
                  <a:moveTo>
                    <a:pt x="0" y="0"/>
                  </a:moveTo>
                  <a:lnTo>
                    <a:pt x="14286230" y="0"/>
                  </a:lnTo>
                  <a:lnTo>
                    <a:pt x="14286230" y="8216900"/>
                  </a:lnTo>
                  <a:lnTo>
                    <a:pt x="0" y="8216900"/>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Pilonii cheie ai implicării comunitare</a:t>
              </a:r>
            </a:p>
          </p:txBody>
        </p:sp>
      </p:grpSp>
      <p:grpSp>
        <p:nvGrpSpPr>
          <p:cNvPr name="Group 7" id="7"/>
          <p:cNvGrpSpPr/>
          <p:nvPr/>
        </p:nvGrpSpPr>
        <p:grpSpPr>
          <a:xfrm rot="0">
            <a:off x="6796110" y="1521060"/>
            <a:ext cx="4102099" cy="4102100"/>
            <a:chOff x="0" y="0"/>
            <a:chExt cx="5469466" cy="5469466"/>
          </a:xfrm>
        </p:grpSpPr>
        <p:sp>
          <p:nvSpPr>
            <p:cNvPr name="Freeform 8" id="8"/>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9" id="9"/>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10" id="10"/>
          <p:cNvGrpSpPr/>
          <p:nvPr/>
        </p:nvGrpSpPr>
        <p:grpSpPr>
          <a:xfrm rot="0">
            <a:off x="7812110" y="3553060"/>
            <a:ext cx="2070101" cy="2070099"/>
            <a:chOff x="0" y="0"/>
            <a:chExt cx="2760134" cy="2760132"/>
          </a:xfrm>
        </p:grpSpPr>
        <p:sp>
          <p:nvSpPr>
            <p:cNvPr name="Freeform 11" id="11"/>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12" id="12"/>
            <p:cNvSpPr txBox="true"/>
            <p:nvPr/>
          </p:nvSpPr>
          <p:spPr>
            <a:xfrm>
              <a:off x="0" y="-19050"/>
              <a:ext cx="2760134" cy="2779182"/>
            </a:xfrm>
            <a:prstGeom prst="rect">
              <a:avLst/>
            </a:prstGeom>
          </p:spPr>
          <p:txBody>
            <a:bodyPr anchor="ctr" rtlCol="false" tIns="0" lIns="0" bIns="0" rIns="0"/>
            <a:lstStyle/>
            <a:p>
              <a:pPr algn="ctr" marL="0" indent="0" lvl="0">
                <a:lnSpc>
                  <a:spcPts val="1944"/>
                </a:lnSpc>
              </a:pPr>
              <a:r>
                <a:rPr lang="en-US" b="true" sz="1800">
                  <a:solidFill>
                    <a:srgbClr val="F2F2F2"/>
                  </a:solidFill>
                  <a:latin typeface="Arial Bold"/>
                  <a:ea typeface="Arial Bold"/>
                  <a:cs typeface="Arial Bold"/>
                  <a:sym typeface="Arial Bold"/>
                </a:rPr>
                <a:t>Participare: </a:t>
              </a:r>
            </a:p>
            <a:p>
              <a:pPr algn="ctr" marL="0" indent="0" lvl="0">
                <a:lnSpc>
                  <a:spcPts val="1944"/>
                </a:lnSpc>
              </a:pPr>
              <a:r>
                <a:rPr lang="en-US" sz="1800">
                  <a:solidFill>
                    <a:srgbClr val="F2F2F2"/>
                  </a:solidFill>
                  <a:latin typeface="Arial"/>
                  <a:ea typeface="Arial"/>
                  <a:cs typeface="Arial"/>
                  <a:sym typeface="Arial"/>
                </a:rPr>
                <a:t>Toată lumea se implică în elaborarea soluțiilor.</a:t>
              </a:r>
            </a:p>
          </p:txBody>
        </p:sp>
      </p:grpSp>
      <p:grpSp>
        <p:nvGrpSpPr>
          <p:cNvPr name="Group 13" id="13"/>
          <p:cNvGrpSpPr/>
          <p:nvPr/>
        </p:nvGrpSpPr>
        <p:grpSpPr>
          <a:xfrm rot="0">
            <a:off x="4764110" y="5585060"/>
            <a:ext cx="4102100" cy="4102100"/>
            <a:chOff x="0" y="0"/>
            <a:chExt cx="5469466" cy="5469466"/>
          </a:xfrm>
        </p:grpSpPr>
        <p:sp>
          <p:nvSpPr>
            <p:cNvPr name="Freeform 14" id="14"/>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15" id="15"/>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16" id="16"/>
          <p:cNvGrpSpPr/>
          <p:nvPr/>
        </p:nvGrpSpPr>
        <p:grpSpPr>
          <a:xfrm rot="0">
            <a:off x="5780109" y="7617060"/>
            <a:ext cx="2070100" cy="2070099"/>
            <a:chOff x="0" y="0"/>
            <a:chExt cx="2760134" cy="2760132"/>
          </a:xfrm>
        </p:grpSpPr>
        <p:sp>
          <p:nvSpPr>
            <p:cNvPr name="Freeform 17" id="17"/>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18" id="18"/>
            <p:cNvSpPr txBox="true"/>
            <p:nvPr/>
          </p:nvSpPr>
          <p:spPr>
            <a:xfrm>
              <a:off x="0" y="-19050"/>
              <a:ext cx="2760134" cy="2779182"/>
            </a:xfrm>
            <a:prstGeom prst="rect">
              <a:avLst/>
            </a:prstGeom>
          </p:spPr>
          <p:txBody>
            <a:bodyPr anchor="ctr" rtlCol="false" tIns="0" lIns="0" bIns="0" rIns="0"/>
            <a:lstStyle/>
            <a:p>
              <a:pPr algn="ctr" marL="0" indent="0" lvl="0">
                <a:lnSpc>
                  <a:spcPts val="1944"/>
                </a:lnSpc>
              </a:pPr>
              <a:r>
                <a:rPr lang="en-US" b="true" sz="1800">
                  <a:solidFill>
                    <a:srgbClr val="F2F2F2"/>
                  </a:solidFill>
                  <a:latin typeface="Arial Bold"/>
                  <a:ea typeface="Arial Bold"/>
                  <a:cs typeface="Arial Bold"/>
                  <a:sym typeface="Arial Bold"/>
                </a:rPr>
                <a:t>Colaborare: </a:t>
              </a:r>
            </a:p>
            <a:p>
              <a:pPr algn="ctr" marL="0" indent="0" lvl="0">
                <a:lnSpc>
                  <a:spcPts val="1944"/>
                </a:lnSpc>
              </a:pPr>
              <a:r>
                <a:rPr lang="en-US" sz="1800">
                  <a:solidFill>
                    <a:srgbClr val="F2F2F2"/>
                  </a:solidFill>
                  <a:latin typeface="Arial"/>
                  <a:ea typeface="Arial"/>
                  <a:cs typeface="Arial"/>
                  <a:sym typeface="Arial"/>
                </a:rPr>
                <a:t>Lucrul împreună în mai multe sectoare.</a:t>
              </a:r>
            </a:p>
          </p:txBody>
        </p:sp>
      </p:grpSp>
      <p:grpSp>
        <p:nvGrpSpPr>
          <p:cNvPr name="Group 19" id="19"/>
          <p:cNvGrpSpPr/>
          <p:nvPr/>
        </p:nvGrpSpPr>
        <p:grpSpPr>
          <a:xfrm rot="-10800000">
            <a:off x="6796110" y="5585060"/>
            <a:ext cx="4102100" cy="4102100"/>
            <a:chOff x="0" y="0"/>
            <a:chExt cx="5469466" cy="5469466"/>
          </a:xfrm>
        </p:grpSpPr>
        <p:sp>
          <p:nvSpPr>
            <p:cNvPr name="Freeform 20" id="20"/>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21" id="21"/>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2" id="22"/>
          <p:cNvGrpSpPr/>
          <p:nvPr/>
        </p:nvGrpSpPr>
        <p:grpSpPr>
          <a:xfrm rot="0">
            <a:off x="7812110" y="5585060"/>
            <a:ext cx="2070101" cy="2070099"/>
            <a:chOff x="0" y="0"/>
            <a:chExt cx="2760134" cy="2760132"/>
          </a:xfrm>
        </p:grpSpPr>
        <p:sp>
          <p:nvSpPr>
            <p:cNvPr name="Freeform 23" id="23"/>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24" id="24"/>
            <p:cNvSpPr txBox="true"/>
            <p:nvPr/>
          </p:nvSpPr>
          <p:spPr>
            <a:xfrm>
              <a:off x="0" y="-19050"/>
              <a:ext cx="2760134" cy="2779182"/>
            </a:xfrm>
            <a:prstGeom prst="rect">
              <a:avLst/>
            </a:prstGeom>
          </p:spPr>
          <p:txBody>
            <a:bodyPr anchor="ctr" rtlCol="false" tIns="0" lIns="0" bIns="0" rIns="0"/>
            <a:lstStyle/>
            <a:p>
              <a:pPr algn="ctr" marL="0" indent="0" lvl="0">
                <a:lnSpc>
                  <a:spcPts val="1944"/>
                </a:lnSpc>
              </a:pPr>
              <a:r>
                <a:rPr lang="en-US" b="true" sz="1800">
                  <a:solidFill>
                    <a:srgbClr val="F2F2F2"/>
                  </a:solidFill>
                  <a:latin typeface="Arial Bold"/>
                  <a:ea typeface="Arial Bold"/>
                  <a:cs typeface="Arial Bold"/>
                  <a:sym typeface="Arial Bold"/>
                </a:rPr>
                <a:t>Împuternicire: </a:t>
              </a:r>
              <a:r>
                <a:rPr lang="en-US" sz="1800">
                  <a:solidFill>
                    <a:srgbClr val="F2F2F2"/>
                  </a:solidFill>
                  <a:latin typeface="Arial"/>
                  <a:ea typeface="Arial"/>
                  <a:cs typeface="Arial"/>
                  <a:sym typeface="Arial"/>
                </a:rPr>
                <a:t>Dezvoltarea abilităților și a încrederii la nivel local.</a:t>
              </a:r>
            </a:p>
          </p:txBody>
        </p:sp>
      </p:grpSp>
      <p:grpSp>
        <p:nvGrpSpPr>
          <p:cNvPr name="Group 25" id="25"/>
          <p:cNvGrpSpPr/>
          <p:nvPr/>
        </p:nvGrpSpPr>
        <p:grpSpPr>
          <a:xfrm rot="0">
            <a:off x="8828110" y="5585060"/>
            <a:ext cx="4102099" cy="4102100"/>
            <a:chOff x="0" y="0"/>
            <a:chExt cx="5469466" cy="5469466"/>
          </a:xfrm>
        </p:grpSpPr>
        <p:sp>
          <p:nvSpPr>
            <p:cNvPr name="Freeform 26" id="26"/>
            <p:cNvSpPr/>
            <p:nvPr/>
          </p:nvSpPr>
          <p:spPr>
            <a:xfrm flipH="false" flipV="false" rot="0">
              <a:off x="25400" y="25400"/>
              <a:ext cx="5418709" cy="5418709"/>
            </a:xfrm>
            <a:custGeom>
              <a:avLst/>
              <a:gdLst/>
              <a:ahLst/>
              <a:cxnLst/>
              <a:rect r="r" b="b" t="t" l="l"/>
              <a:pathLst>
                <a:path h="5418709" w="5418709">
                  <a:moveTo>
                    <a:pt x="0" y="5418709"/>
                  </a:moveTo>
                  <a:lnTo>
                    <a:pt x="2709291" y="0"/>
                  </a:lnTo>
                  <a:lnTo>
                    <a:pt x="5418709" y="5418709"/>
                  </a:lnTo>
                  <a:close/>
                </a:path>
              </a:pathLst>
            </a:custGeom>
            <a:solidFill>
              <a:srgbClr val="70C573"/>
            </a:solidFill>
          </p:spPr>
        </p:sp>
        <p:sp>
          <p:nvSpPr>
            <p:cNvPr name="Freeform 27" id="27"/>
            <p:cNvSpPr/>
            <p:nvPr/>
          </p:nvSpPr>
          <p:spPr>
            <a:xfrm flipH="false" flipV="false" rot="0">
              <a:off x="-1270" y="0"/>
              <a:ext cx="5472049" cy="5469509"/>
            </a:xfrm>
            <a:custGeom>
              <a:avLst/>
              <a:gdLst/>
              <a:ahLst/>
              <a:cxnLst/>
              <a:rect r="r" b="b" t="t" l="l"/>
              <a:pathLst>
                <a:path h="5469509" w="5472049">
                  <a:moveTo>
                    <a:pt x="3937" y="5432679"/>
                  </a:moveTo>
                  <a:lnTo>
                    <a:pt x="2713228" y="14097"/>
                  </a:lnTo>
                  <a:cubicBezTo>
                    <a:pt x="2717546" y="5461"/>
                    <a:pt x="2726436" y="0"/>
                    <a:pt x="2735961" y="0"/>
                  </a:cubicBezTo>
                  <a:cubicBezTo>
                    <a:pt x="2745486" y="0"/>
                    <a:pt x="2754376" y="5461"/>
                    <a:pt x="2758694" y="14097"/>
                  </a:cubicBezTo>
                  <a:lnTo>
                    <a:pt x="5468112" y="5432679"/>
                  </a:lnTo>
                  <a:cubicBezTo>
                    <a:pt x="5472049" y="5440553"/>
                    <a:pt x="5471668" y="5449951"/>
                    <a:pt x="5466969" y="5457444"/>
                  </a:cubicBezTo>
                  <a:cubicBezTo>
                    <a:pt x="5462270" y="5464937"/>
                    <a:pt x="5454142" y="5469509"/>
                    <a:pt x="5445379" y="5469509"/>
                  </a:cubicBezTo>
                  <a:lnTo>
                    <a:pt x="26670" y="5469509"/>
                  </a:lnTo>
                  <a:cubicBezTo>
                    <a:pt x="17907" y="5469509"/>
                    <a:pt x="9652" y="5464937"/>
                    <a:pt x="5080" y="5457444"/>
                  </a:cubicBezTo>
                  <a:cubicBezTo>
                    <a:pt x="508" y="5449951"/>
                    <a:pt x="0" y="5440553"/>
                    <a:pt x="3937" y="5432679"/>
                  </a:cubicBezTo>
                  <a:moveTo>
                    <a:pt x="49403" y="5455412"/>
                  </a:moveTo>
                  <a:lnTo>
                    <a:pt x="26670" y="5444109"/>
                  </a:lnTo>
                  <a:lnTo>
                    <a:pt x="26670" y="5418709"/>
                  </a:lnTo>
                  <a:lnTo>
                    <a:pt x="5445379" y="5418709"/>
                  </a:lnTo>
                  <a:lnTo>
                    <a:pt x="5445379" y="5444109"/>
                  </a:lnTo>
                  <a:lnTo>
                    <a:pt x="5422646" y="5455412"/>
                  </a:lnTo>
                  <a:lnTo>
                    <a:pt x="2713228" y="36703"/>
                  </a:lnTo>
                  <a:lnTo>
                    <a:pt x="2735961" y="25400"/>
                  </a:lnTo>
                  <a:lnTo>
                    <a:pt x="2758694" y="36703"/>
                  </a:lnTo>
                  <a:lnTo>
                    <a:pt x="49403" y="5455412"/>
                  </a:lnTo>
                  <a:close/>
                </a:path>
              </a:pathLst>
            </a:custGeom>
            <a:solidFill>
              <a:srgbClr val="F2F2F2"/>
            </a:solidFill>
          </p:spPr>
        </p:sp>
      </p:grpSp>
      <p:grpSp>
        <p:nvGrpSpPr>
          <p:cNvPr name="Group 28" id="28"/>
          <p:cNvGrpSpPr/>
          <p:nvPr/>
        </p:nvGrpSpPr>
        <p:grpSpPr>
          <a:xfrm rot="0">
            <a:off x="9844110" y="7617060"/>
            <a:ext cx="2070101" cy="2070099"/>
            <a:chOff x="0" y="0"/>
            <a:chExt cx="2760134" cy="2760132"/>
          </a:xfrm>
        </p:grpSpPr>
        <p:sp>
          <p:nvSpPr>
            <p:cNvPr name="Freeform 29" id="29"/>
            <p:cNvSpPr/>
            <p:nvPr/>
          </p:nvSpPr>
          <p:spPr>
            <a:xfrm flipH="false" flipV="false" rot="0">
              <a:off x="0" y="0"/>
              <a:ext cx="2760134" cy="2760132"/>
            </a:xfrm>
            <a:custGeom>
              <a:avLst/>
              <a:gdLst/>
              <a:ahLst/>
              <a:cxnLst/>
              <a:rect r="r" b="b" t="t" l="l"/>
              <a:pathLst>
                <a:path h="2760132" w="2760134">
                  <a:moveTo>
                    <a:pt x="0" y="0"/>
                  </a:moveTo>
                  <a:lnTo>
                    <a:pt x="2760134" y="0"/>
                  </a:lnTo>
                  <a:lnTo>
                    <a:pt x="2760134" y="2760132"/>
                  </a:lnTo>
                  <a:lnTo>
                    <a:pt x="0" y="2760132"/>
                  </a:lnTo>
                  <a:close/>
                </a:path>
              </a:pathLst>
            </a:custGeom>
            <a:solidFill>
              <a:srgbClr val="000000">
                <a:alpha val="0"/>
              </a:srgbClr>
            </a:solidFill>
          </p:spPr>
        </p:sp>
        <p:sp>
          <p:nvSpPr>
            <p:cNvPr name="TextBox 30" id="30"/>
            <p:cNvSpPr txBox="true"/>
            <p:nvPr/>
          </p:nvSpPr>
          <p:spPr>
            <a:xfrm>
              <a:off x="0" y="-19050"/>
              <a:ext cx="2760134" cy="2779182"/>
            </a:xfrm>
            <a:prstGeom prst="rect">
              <a:avLst/>
            </a:prstGeom>
          </p:spPr>
          <p:txBody>
            <a:bodyPr anchor="ctr" rtlCol="false" tIns="0" lIns="0" bIns="0" rIns="0"/>
            <a:lstStyle/>
            <a:p>
              <a:pPr algn="ctr" marL="0" indent="0" lvl="0">
                <a:lnSpc>
                  <a:spcPts val="1944"/>
                </a:lnSpc>
              </a:pPr>
              <a:r>
                <a:rPr lang="en-US" b="true" sz="1800">
                  <a:solidFill>
                    <a:srgbClr val="F2F2F2"/>
                  </a:solidFill>
                  <a:latin typeface="Arial Bold"/>
                  <a:ea typeface="Arial Bold"/>
                  <a:cs typeface="Arial Bold"/>
                  <a:sym typeface="Arial Bold"/>
                </a:rPr>
                <a:t>Incluziune: </a:t>
              </a:r>
            </a:p>
            <a:p>
              <a:pPr algn="ctr" marL="0" indent="0" lvl="0">
                <a:lnSpc>
                  <a:spcPts val="1944"/>
                </a:lnSpc>
              </a:pPr>
              <a:r>
                <a:rPr lang="en-US" sz="1800">
                  <a:solidFill>
                    <a:srgbClr val="F2F2F2"/>
                  </a:solidFill>
                  <a:latin typeface="Arial"/>
                  <a:ea typeface="Arial"/>
                  <a:cs typeface="Arial"/>
                  <a:sym typeface="Arial"/>
                </a:rPr>
                <a:t>În special ascultarea grupurilor subreprezentate</a:t>
              </a:r>
              <a:r>
                <a:rPr lang="en-US" b="true" sz="1800">
                  <a:solidFill>
                    <a:srgbClr val="F2F2F2"/>
                  </a:solidFill>
                  <a:latin typeface="Arial Bold"/>
                  <a:ea typeface="Arial Bold"/>
                  <a:cs typeface="Arial Bold"/>
                  <a:sym typeface="Arial Bold"/>
                </a:rPr>
                <a:t>.</a:t>
              </a:r>
            </a:p>
          </p:txBody>
        </p:sp>
      </p:gr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 ce contează implicarea în comunitate</a:t>
              </a:r>
            </a:p>
          </p:txBody>
        </p:sp>
      </p:grpSp>
      <p:grpSp>
        <p:nvGrpSpPr>
          <p:cNvPr name="Group 7" id="7"/>
          <p:cNvGrpSpPr/>
          <p:nvPr/>
        </p:nvGrpSpPr>
        <p:grpSpPr>
          <a:xfrm rot="0">
            <a:off x="7633713" y="1531646"/>
            <a:ext cx="2943225" cy="1926430"/>
            <a:chOff x="0" y="0"/>
            <a:chExt cx="3924300" cy="2568574"/>
          </a:xfrm>
        </p:grpSpPr>
        <p:sp>
          <p:nvSpPr>
            <p:cNvPr name="Freeform 8" id="8"/>
            <p:cNvSpPr/>
            <p:nvPr/>
          </p:nvSpPr>
          <p:spPr>
            <a:xfrm flipH="false" flipV="false" rot="0">
              <a:off x="25400" y="25400"/>
              <a:ext cx="3873500" cy="2517775"/>
            </a:xfrm>
            <a:custGeom>
              <a:avLst/>
              <a:gdLst/>
              <a:ahLst/>
              <a:cxnLst/>
              <a:rect r="r" b="b" t="t" l="l"/>
              <a:pathLst>
                <a:path h="2517775" w="3873500">
                  <a:moveTo>
                    <a:pt x="0" y="419608"/>
                  </a:moveTo>
                  <a:cubicBezTo>
                    <a:pt x="0" y="187833"/>
                    <a:pt x="189230" y="0"/>
                    <a:pt x="422529" y="0"/>
                  </a:cubicBezTo>
                  <a:lnTo>
                    <a:pt x="3450971" y="0"/>
                  </a:lnTo>
                  <a:cubicBezTo>
                    <a:pt x="3684270" y="0"/>
                    <a:pt x="3873500" y="187833"/>
                    <a:pt x="3873500" y="419608"/>
                  </a:cubicBezTo>
                  <a:lnTo>
                    <a:pt x="3873500" y="2098167"/>
                  </a:lnTo>
                  <a:cubicBezTo>
                    <a:pt x="3873500" y="2329942"/>
                    <a:pt x="3684270" y="2517775"/>
                    <a:pt x="3450971" y="2517775"/>
                  </a:cubicBezTo>
                  <a:lnTo>
                    <a:pt x="422529" y="2517775"/>
                  </a:lnTo>
                  <a:cubicBezTo>
                    <a:pt x="189230" y="2517775"/>
                    <a:pt x="0" y="2329942"/>
                    <a:pt x="0" y="2098167"/>
                  </a:cubicBezTo>
                  <a:close/>
                </a:path>
              </a:pathLst>
            </a:custGeom>
            <a:solidFill>
              <a:srgbClr val="70C573"/>
            </a:solidFill>
          </p:spPr>
        </p:sp>
        <p:sp>
          <p:nvSpPr>
            <p:cNvPr name="Freeform 9" id="9"/>
            <p:cNvSpPr/>
            <p:nvPr/>
          </p:nvSpPr>
          <p:spPr>
            <a:xfrm flipH="false" flipV="false" rot="0">
              <a:off x="0" y="0"/>
              <a:ext cx="3924300" cy="2568575"/>
            </a:xfrm>
            <a:custGeom>
              <a:avLst/>
              <a:gdLst/>
              <a:ahLst/>
              <a:cxnLst/>
              <a:rect r="r" b="b" t="t" l="l"/>
              <a:pathLst>
                <a:path h="2568575" w="3924300">
                  <a:moveTo>
                    <a:pt x="0" y="445008"/>
                  </a:moveTo>
                  <a:cubicBezTo>
                    <a:pt x="0" y="199136"/>
                    <a:pt x="200787" y="0"/>
                    <a:pt x="447929" y="0"/>
                  </a:cubicBezTo>
                  <a:lnTo>
                    <a:pt x="3476371" y="0"/>
                  </a:lnTo>
                  <a:lnTo>
                    <a:pt x="3476371" y="25400"/>
                  </a:lnTo>
                  <a:lnTo>
                    <a:pt x="3476371" y="0"/>
                  </a:lnTo>
                  <a:cubicBezTo>
                    <a:pt x="3723513" y="0"/>
                    <a:pt x="3924300" y="199136"/>
                    <a:pt x="3924300" y="445008"/>
                  </a:cubicBezTo>
                  <a:lnTo>
                    <a:pt x="3898900" y="445008"/>
                  </a:lnTo>
                  <a:lnTo>
                    <a:pt x="3924300" y="445008"/>
                  </a:lnTo>
                  <a:lnTo>
                    <a:pt x="3924300" y="2123567"/>
                  </a:lnTo>
                  <a:lnTo>
                    <a:pt x="3898900" y="2123567"/>
                  </a:lnTo>
                  <a:lnTo>
                    <a:pt x="3924300" y="2123567"/>
                  </a:lnTo>
                  <a:cubicBezTo>
                    <a:pt x="3924300" y="2369566"/>
                    <a:pt x="3723513" y="2568575"/>
                    <a:pt x="3476371" y="2568575"/>
                  </a:cubicBezTo>
                  <a:lnTo>
                    <a:pt x="3476371" y="2543175"/>
                  </a:lnTo>
                  <a:lnTo>
                    <a:pt x="3476371" y="2568575"/>
                  </a:lnTo>
                  <a:lnTo>
                    <a:pt x="447929" y="2568575"/>
                  </a:lnTo>
                  <a:lnTo>
                    <a:pt x="447929" y="2543175"/>
                  </a:lnTo>
                  <a:lnTo>
                    <a:pt x="447929" y="2568575"/>
                  </a:lnTo>
                  <a:cubicBezTo>
                    <a:pt x="200787" y="2568575"/>
                    <a:pt x="0" y="2369439"/>
                    <a:pt x="0" y="2123567"/>
                  </a:cubicBezTo>
                  <a:lnTo>
                    <a:pt x="0" y="445008"/>
                  </a:lnTo>
                  <a:lnTo>
                    <a:pt x="25400" y="445008"/>
                  </a:lnTo>
                  <a:lnTo>
                    <a:pt x="0" y="445008"/>
                  </a:lnTo>
                  <a:moveTo>
                    <a:pt x="50800" y="445008"/>
                  </a:moveTo>
                  <a:lnTo>
                    <a:pt x="50800" y="2123567"/>
                  </a:lnTo>
                  <a:lnTo>
                    <a:pt x="25400" y="2123567"/>
                  </a:lnTo>
                  <a:lnTo>
                    <a:pt x="50800" y="2123567"/>
                  </a:lnTo>
                  <a:cubicBezTo>
                    <a:pt x="50800" y="2341118"/>
                    <a:pt x="228473" y="2517775"/>
                    <a:pt x="447929" y="2517775"/>
                  </a:cubicBezTo>
                  <a:lnTo>
                    <a:pt x="3476371" y="2517775"/>
                  </a:lnTo>
                  <a:cubicBezTo>
                    <a:pt x="3695827" y="2517775"/>
                    <a:pt x="3873500" y="2341118"/>
                    <a:pt x="3873500" y="2123567"/>
                  </a:cubicBezTo>
                  <a:lnTo>
                    <a:pt x="3873500" y="445008"/>
                  </a:lnTo>
                  <a:cubicBezTo>
                    <a:pt x="3873500" y="227457"/>
                    <a:pt x="3695827" y="50800"/>
                    <a:pt x="3476371" y="50800"/>
                  </a:cubicBezTo>
                  <a:lnTo>
                    <a:pt x="447929" y="50800"/>
                  </a:lnTo>
                  <a:lnTo>
                    <a:pt x="447929" y="25400"/>
                  </a:lnTo>
                  <a:lnTo>
                    <a:pt x="447929" y="50800"/>
                  </a:lnTo>
                  <a:cubicBezTo>
                    <a:pt x="228473" y="50800"/>
                    <a:pt x="50800" y="227457"/>
                    <a:pt x="50800" y="445008"/>
                  </a:cubicBezTo>
                  <a:close/>
                </a:path>
              </a:pathLst>
            </a:custGeom>
            <a:solidFill>
              <a:srgbClr val="F2F2F2"/>
            </a:solidFill>
          </p:spPr>
        </p:sp>
      </p:grpSp>
      <p:grpSp>
        <p:nvGrpSpPr>
          <p:cNvPr name="Group 10" id="10"/>
          <p:cNvGrpSpPr/>
          <p:nvPr/>
        </p:nvGrpSpPr>
        <p:grpSpPr>
          <a:xfrm rot="0">
            <a:off x="7725894" y="1623826"/>
            <a:ext cx="2758863" cy="1742068"/>
            <a:chOff x="0" y="0"/>
            <a:chExt cx="3678484" cy="2322758"/>
          </a:xfrm>
        </p:grpSpPr>
        <p:sp>
          <p:nvSpPr>
            <p:cNvPr name="Freeform 11" id="11"/>
            <p:cNvSpPr/>
            <p:nvPr/>
          </p:nvSpPr>
          <p:spPr>
            <a:xfrm flipH="false" flipV="false" rot="0">
              <a:off x="0" y="0"/>
              <a:ext cx="3678484" cy="2322758"/>
            </a:xfrm>
            <a:custGeom>
              <a:avLst/>
              <a:gdLst/>
              <a:ahLst/>
              <a:cxnLst/>
              <a:rect r="r" b="b" t="t" l="l"/>
              <a:pathLst>
                <a:path h="2322758" w="3678484">
                  <a:moveTo>
                    <a:pt x="0" y="0"/>
                  </a:moveTo>
                  <a:lnTo>
                    <a:pt x="3678484" y="0"/>
                  </a:lnTo>
                  <a:lnTo>
                    <a:pt x="3678484" y="2322758"/>
                  </a:lnTo>
                  <a:lnTo>
                    <a:pt x="0" y="2322758"/>
                  </a:lnTo>
                  <a:close/>
                </a:path>
              </a:pathLst>
            </a:custGeom>
            <a:solidFill>
              <a:srgbClr val="000000">
                <a:alpha val="0"/>
              </a:srgbClr>
            </a:solidFill>
          </p:spPr>
        </p:sp>
        <p:sp>
          <p:nvSpPr>
            <p:cNvPr name="TextBox 12" id="12"/>
            <p:cNvSpPr txBox="true"/>
            <p:nvPr/>
          </p:nvSpPr>
          <p:spPr>
            <a:xfrm>
              <a:off x="0" y="-19050"/>
              <a:ext cx="3678484" cy="2341808"/>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Împuternicire – </a:t>
              </a:r>
              <a:r>
                <a:rPr lang="en-US" sz="2250">
                  <a:solidFill>
                    <a:srgbClr val="F2F2F2"/>
                  </a:solidFill>
                  <a:latin typeface="Arial"/>
                  <a:ea typeface="Arial"/>
                  <a:cs typeface="Arial"/>
                  <a:sym typeface="Arial"/>
                </a:rPr>
                <a:t>Oamenii își modelează viitorul în care trăiesc.</a:t>
              </a:r>
            </a:p>
          </p:txBody>
        </p:sp>
      </p:grpSp>
      <p:grpSp>
        <p:nvGrpSpPr>
          <p:cNvPr name="Group 13" id="13"/>
          <p:cNvGrpSpPr/>
          <p:nvPr/>
        </p:nvGrpSpPr>
        <p:grpSpPr>
          <a:xfrm rot="0">
            <a:off x="10753200" y="4651131"/>
            <a:ext cx="2943225" cy="1926430"/>
            <a:chOff x="0" y="0"/>
            <a:chExt cx="3924300" cy="2568574"/>
          </a:xfrm>
        </p:grpSpPr>
        <p:sp>
          <p:nvSpPr>
            <p:cNvPr name="Freeform 14" id="14"/>
            <p:cNvSpPr/>
            <p:nvPr/>
          </p:nvSpPr>
          <p:spPr>
            <a:xfrm flipH="false" flipV="false" rot="0">
              <a:off x="25400" y="25400"/>
              <a:ext cx="3873500" cy="2517775"/>
            </a:xfrm>
            <a:custGeom>
              <a:avLst/>
              <a:gdLst/>
              <a:ahLst/>
              <a:cxnLst/>
              <a:rect r="r" b="b" t="t" l="l"/>
              <a:pathLst>
                <a:path h="2517775" w="3873500">
                  <a:moveTo>
                    <a:pt x="0" y="419608"/>
                  </a:moveTo>
                  <a:cubicBezTo>
                    <a:pt x="0" y="187833"/>
                    <a:pt x="189230" y="0"/>
                    <a:pt x="422529" y="0"/>
                  </a:cubicBezTo>
                  <a:lnTo>
                    <a:pt x="3450971" y="0"/>
                  </a:lnTo>
                  <a:cubicBezTo>
                    <a:pt x="3684270" y="0"/>
                    <a:pt x="3873500" y="187833"/>
                    <a:pt x="3873500" y="419608"/>
                  </a:cubicBezTo>
                  <a:lnTo>
                    <a:pt x="3873500" y="2098167"/>
                  </a:lnTo>
                  <a:cubicBezTo>
                    <a:pt x="3873500" y="2329942"/>
                    <a:pt x="3684270" y="2517775"/>
                    <a:pt x="3450971" y="2517775"/>
                  </a:cubicBezTo>
                  <a:lnTo>
                    <a:pt x="422529" y="2517775"/>
                  </a:lnTo>
                  <a:cubicBezTo>
                    <a:pt x="189230" y="2517775"/>
                    <a:pt x="0" y="2329942"/>
                    <a:pt x="0" y="2098167"/>
                  </a:cubicBezTo>
                  <a:close/>
                </a:path>
              </a:pathLst>
            </a:custGeom>
            <a:solidFill>
              <a:srgbClr val="70C573"/>
            </a:solidFill>
          </p:spPr>
        </p:sp>
        <p:sp>
          <p:nvSpPr>
            <p:cNvPr name="Freeform 15" id="15"/>
            <p:cNvSpPr/>
            <p:nvPr/>
          </p:nvSpPr>
          <p:spPr>
            <a:xfrm flipH="false" flipV="false" rot="0">
              <a:off x="0" y="0"/>
              <a:ext cx="3924300" cy="2568575"/>
            </a:xfrm>
            <a:custGeom>
              <a:avLst/>
              <a:gdLst/>
              <a:ahLst/>
              <a:cxnLst/>
              <a:rect r="r" b="b" t="t" l="l"/>
              <a:pathLst>
                <a:path h="2568575" w="3924300">
                  <a:moveTo>
                    <a:pt x="0" y="445008"/>
                  </a:moveTo>
                  <a:cubicBezTo>
                    <a:pt x="0" y="199136"/>
                    <a:pt x="200787" y="0"/>
                    <a:pt x="447929" y="0"/>
                  </a:cubicBezTo>
                  <a:lnTo>
                    <a:pt x="3476371" y="0"/>
                  </a:lnTo>
                  <a:lnTo>
                    <a:pt x="3476371" y="25400"/>
                  </a:lnTo>
                  <a:lnTo>
                    <a:pt x="3476371" y="0"/>
                  </a:lnTo>
                  <a:cubicBezTo>
                    <a:pt x="3723513" y="0"/>
                    <a:pt x="3924300" y="199136"/>
                    <a:pt x="3924300" y="445008"/>
                  </a:cubicBezTo>
                  <a:lnTo>
                    <a:pt x="3898900" y="445008"/>
                  </a:lnTo>
                  <a:lnTo>
                    <a:pt x="3924300" y="445008"/>
                  </a:lnTo>
                  <a:lnTo>
                    <a:pt x="3924300" y="2123567"/>
                  </a:lnTo>
                  <a:lnTo>
                    <a:pt x="3898900" y="2123567"/>
                  </a:lnTo>
                  <a:lnTo>
                    <a:pt x="3924300" y="2123567"/>
                  </a:lnTo>
                  <a:cubicBezTo>
                    <a:pt x="3924300" y="2369566"/>
                    <a:pt x="3723513" y="2568575"/>
                    <a:pt x="3476371" y="2568575"/>
                  </a:cubicBezTo>
                  <a:lnTo>
                    <a:pt x="3476371" y="2543175"/>
                  </a:lnTo>
                  <a:lnTo>
                    <a:pt x="3476371" y="2568575"/>
                  </a:lnTo>
                  <a:lnTo>
                    <a:pt x="447929" y="2568575"/>
                  </a:lnTo>
                  <a:lnTo>
                    <a:pt x="447929" y="2543175"/>
                  </a:lnTo>
                  <a:lnTo>
                    <a:pt x="447929" y="2568575"/>
                  </a:lnTo>
                  <a:cubicBezTo>
                    <a:pt x="200787" y="2568575"/>
                    <a:pt x="0" y="2369439"/>
                    <a:pt x="0" y="2123567"/>
                  </a:cubicBezTo>
                  <a:lnTo>
                    <a:pt x="0" y="445008"/>
                  </a:lnTo>
                  <a:lnTo>
                    <a:pt x="25400" y="445008"/>
                  </a:lnTo>
                  <a:lnTo>
                    <a:pt x="0" y="445008"/>
                  </a:lnTo>
                  <a:moveTo>
                    <a:pt x="50800" y="445008"/>
                  </a:moveTo>
                  <a:lnTo>
                    <a:pt x="50800" y="2123567"/>
                  </a:lnTo>
                  <a:lnTo>
                    <a:pt x="25400" y="2123567"/>
                  </a:lnTo>
                  <a:lnTo>
                    <a:pt x="50800" y="2123567"/>
                  </a:lnTo>
                  <a:cubicBezTo>
                    <a:pt x="50800" y="2341118"/>
                    <a:pt x="228473" y="2517775"/>
                    <a:pt x="447929" y="2517775"/>
                  </a:cubicBezTo>
                  <a:lnTo>
                    <a:pt x="3476371" y="2517775"/>
                  </a:lnTo>
                  <a:cubicBezTo>
                    <a:pt x="3695827" y="2517775"/>
                    <a:pt x="3873500" y="2341118"/>
                    <a:pt x="3873500" y="2123567"/>
                  </a:cubicBezTo>
                  <a:lnTo>
                    <a:pt x="3873500" y="445008"/>
                  </a:lnTo>
                  <a:cubicBezTo>
                    <a:pt x="3873500" y="227457"/>
                    <a:pt x="3695827" y="50800"/>
                    <a:pt x="3476371" y="50800"/>
                  </a:cubicBezTo>
                  <a:lnTo>
                    <a:pt x="447929" y="50800"/>
                  </a:lnTo>
                  <a:lnTo>
                    <a:pt x="447929" y="25400"/>
                  </a:lnTo>
                  <a:lnTo>
                    <a:pt x="447929" y="50800"/>
                  </a:lnTo>
                  <a:cubicBezTo>
                    <a:pt x="228473" y="50800"/>
                    <a:pt x="50800" y="227457"/>
                    <a:pt x="50800" y="445008"/>
                  </a:cubicBezTo>
                  <a:close/>
                </a:path>
              </a:pathLst>
            </a:custGeom>
            <a:solidFill>
              <a:srgbClr val="F2F2F2"/>
            </a:solidFill>
          </p:spPr>
        </p:sp>
      </p:grpSp>
      <p:grpSp>
        <p:nvGrpSpPr>
          <p:cNvPr name="Group 16" id="16"/>
          <p:cNvGrpSpPr/>
          <p:nvPr/>
        </p:nvGrpSpPr>
        <p:grpSpPr>
          <a:xfrm rot="0">
            <a:off x="10845381" y="4743312"/>
            <a:ext cx="2758863" cy="1742069"/>
            <a:chOff x="0" y="0"/>
            <a:chExt cx="3678484" cy="2322758"/>
          </a:xfrm>
        </p:grpSpPr>
        <p:sp>
          <p:nvSpPr>
            <p:cNvPr name="Freeform 17" id="17"/>
            <p:cNvSpPr/>
            <p:nvPr/>
          </p:nvSpPr>
          <p:spPr>
            <a:xfrm flipH="false" flipV="false" rot="0">
              <a:off x="0" y="0"/>
              <a:ext cx="3678484" cy="2322758"/>
            </a:xfrm>
            <a:custGeom>
              <a:avLst/>
              <a:gdLst/>
              <a:ahLst/>
              <a:cxnLst/>
              <a:rect r="r" b="b" t="t" l="l"/>
              <a:pathLst>
                <a:path h="2322758" w="3678484">
                  <a:moveTo>
                    <a:pt x="0" y="0"/>
                  </a:moveTo>
                  <a:lnTo>
                    <a:pt x="3678484" y="0"/>
                  </a:lnTo>
                  <a:lnTo>
                    <a:pt x="3678484" y="2322758"/>
                  </a:lnTo>
                  <a:lnTo>
                    <a:pt x="0" y="2322758"/>
                  </a:lnTo>
                  <a:close/>
                </a:path>
              </a:pathLst>
            </a:custGeom>
            <a:solidFill>
              <a:srgbClr val="000000">
                <a:alpha val="0"/>
              </a:srgbClr>
            </a:solidFill>
          </p:spPr>
        </p:sp>
        <p:sp>
          <p:nvSpPr>
            <p:cNvPr name="TextBox 18" id="18"/>
            <p:cNvSpPr txBox="true"/>
            <p:nvPr/>
          </p:nvSpPr>
          <p:spPr>
            <a:xfrm>
              <a:off x="0" y="-19050"/>
              <a:ext cx="3678484" cy="2341808"/>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Soluții practice –</a:t>
              </a:r>
              <a:r>
                <a:rPr lang="en-US" sz="2250">
                  <a:solidFill>
                    <a:srgbClr val="F2F2F2"/>
                  </a:solidFill>
                  <a:latin typeface="Arial"/>
                  <a:ea typeface="Arial"/>
                  <a:cs typeface="Arial"/>
                  <a:sym typeface="Arial"/>
                </a:rPr>
                <a:t> Localnicii își înțeleg cel mai bine provocările.</a:t>
              </a:r>
            </a:p>
          </p:txBody>
        </p:sp>
      </p:grpSp>
      <p:grpSp>
        <p:nvGrpSpPr>
          <p:cNvPr name="Group 19" id="19"/>
          <p:cNvGrpSpPr/>
          <p:nvPr/>
        </p:nvGrpSpPr>
        <p:grpSpPr>
          <a:xfrm rot="0">
            <a:off x="7633714" y="7770616"/>
            <a:ext cx="2943225" cy="1926430"/>
            <a:chOff x="0" y="0"/>
            <a:chExt cx="3924300" cy="2568574"/>
          </a:xfrm>
        </p:grpSpPr>
        <p:sp>
          <p:nvSpPr>
            <p:cNvPr name="Freeform 20" id="20"/>
            <p:cNvSpPr/>
            <p:nvPr/>
          </p:nvSpPr>
          <p:spPr>
            <a:xfrm flipH="false" flipV="false" rot="0">
              <a:off x="25400" y="25400"/>
              <a:ext cx="3873500" cy="2517775"/>
            </a:xfrm>
            <a:custGeom>
              <a:avLst/>
              <a:gdLst/>
              <a:ahLst/>
              <a:cxnLst/>
              <a:rect r="r" b="b" t="t" l="l"/>
              <a:pathLst>
                <a:path h="2517775" w="3873500">
                  <a:moveTo>
                    <a:pt x="0" y="419608"/>
                  </a:moveTo>
                  <a:cubicBezTo>
                    <a:pt x="0" y="187833"/>
                    <a:pt x="189230" y="0"/>
                    <a:pt x="422529" y="0"/>
                  </a:cubicBezTo>
                  <a:lnTo>
                    <a:pt x="3450971" y="0"/>
                  </a:lnTo>
                  <a:cubicBezTo>
                    <a:pt x="3684270" y="0"/>
                    <a:pt x="3873500" y="187833"/>
                    <a:pt x="3873500" y="419608"/>
                  </a:cubicBezTo>
                  <a:lnTo>
                    <a:pt x="3873500" y="2098167"/>
                  </a:lnTo>
                  <a:cubicBezTo>
                    <a:pt x="3873500" y="2329942"/>
                    <a:pt x="3684270" y="2517775"/>
                    <a:pt x="3450971" y="2517775"/>
                  </a:cubicBezTo>
                  <a:lnTo>
                    <a:pt x="422529" y="2517775"/>
                  </a:lnTo>
                  <a:cubicBezTo>
                    <a:pt x="189230" y="2517775"/>
                    <a:pt x="0" y="2329942"/>
                    <a:pt x="0" y="2098167"/>
                  </a:cubicBezTo>
                  <a:close/>
                </a:path>
              </a:pathLst>
            </a:custGeom>
            <a:solidFill>
              <a:srgbClr val="70C573"/>
            </a:solidFill>
          </p:spPr>
        </p:sp>
        <p:sp>
          <p:nvSpPr>
            <p:cNvPr name="Freeform 21" id="21"/>
            <p:cNvSpPr/>
            <p:nvPr/>
          </p:nvSpPr>
          <p:spPr>
            <a:xfrm flipH="false" flipV="false" rot="0">
              <a:off x="0" y="0"/>
              <a:ext cx="3924300" cy="2568575"/>
            </a:xfrm>
            <a:custGeom>
              <a:avLst/>
              <a:gdLst/>
              <a:ahLst/>
              <a:cxnLst/>
              <a:rect r="r" b="b" t="t" l="l"/>
              <a:pathLst>
                <a:path h="2568575" w="3924300">
                  <a:moveTo>
                    <a:pt x="0" y="445008"/>
                  </a:moveTo>
                  <a:cubicBezTo>
                    <a:pt x="0" y="199136"/>
                    <a:pt x="200787" y="0"/>
                    <a:pt x="447929" y="0"/>
                  </a:cubicBezTo>
                  <a:lnTo>
                    <a:pt x="3476371" y="0"/>
                  </a:lnTo>
                  <a:lnTo>
                    <a:pt x="3476371" y="25400"/>
                  </a:lnTo>
                  <a:lnTo>
                    <a:pt x="3476371" y="0"/>
                  </a:lnTo>
                  <a:cubicBezTo>
                    <a:pt x="3723513" y="0"/>
                    <a:pt x="3924300" y="199136"/>
                    <a:pt x="3924300" y="445008"/>
                  </a:cubicBezTo>
                  <a:lnTo>
                    <a:pt x="3898900" y="445008"/>
                  </a:lnTo>
                  <a:lnTo>
                    <a:pt x="3924300" y="445008"/>
                  </a:lnTo>
                  <a:lnTo>
                    <a:pt x="3924300" y="2123567"/>
                  </a:lnTo>
                  <a:lnTo>
                    <a:pt x="3898900" y="2123567"/>
                  </a:lnTo>
                  <a:lnTo>
                    <a:pt x="3924300" y="2123567"/>
                  </a:lnTo>
                  <a:cubicBezTo>
                    <a:pt x="3924300" y="2369566"/>
                    <a:pt x="3723513" y="2568575"/>
                    <a:pt x="3476371" y="2568575"/>
                  </a:cubicBezTo>
                  <a:lnTo>
                    <a:pt x="3476371" y="2543175"/>
                  </a:lnTo>
                  <a:lnTo>
                    <a:pt x="3476371" y="2568575"/>
                  </a:lnTo>
                  <a:lnTo>
                    <a:pt x="447929" y="2568575"/>
                  </a:lnTo>
                  <a:lnTo>
                    <a:pt x="447929" y="2543175"/>
                  </a:lnTo>
                  <a:lnTo>
                    <a:pt x="447929" y="2568575"/>
                  </a:lnTo>
                  <a:cubicBezTo>
                    <a:pt x="200787" y="2568575"/>
                    <a:pt x="0" y="2369439"/>
                    <a:pt x="0" y="2123567"/>
                  </a:cubicBezTo>
                  <a:lnTo>
                    <a:pt x="0" y="445008"/>
                  </a:lnTo>
                  <a:lnTo>
                    <a:pt x="25400" y="445008"/>
                  </a:lnTo>
                  <a:lnTo>
                    <a:pt x="0" y="445008"/>
                  </a:lnTo>
                  <a:moveTo>
                    <a:pt x="50800" y="445008"/>
                  </a:moveTo>
                  <a:lnTo>
                    <a:pt x="50800" y="2123567"/>
                  </a:lnTo>
                  <a:lnTo>
                    <a:pt x="25400" y="2123567"/>
                  </a:lnTo>
                  <a:lnTo>
                    <a:pt x="50800" y="2123567"/>
                  </a:lnTo>
                  <a:cubicBezTo>
                    <a:pt x="50800" y="2341118"/>
                    <a:pt x="228473" y="2517775"/>
                    <a:pt x="447929" y="2517775"/>
                  </a:cubicBezTo>
                  <a:lnTo>
                    <a:pt x="3476371" y="2517775"/>
                  </a:lnTo>
                  <a:cubicBezTo>
                    <a:pt x="3695827" y="2517775"/>
                    <a:pt x="3873500" y="2341118"/>
                    <a:pt x="3873500" y="2123567"/>
                  </a:cubicBezTo>
                  <a:lnTo>
                    <a:pt x="3873500" y="445008"/>
                  </a:lnTo>
                  <a:cubicBezTo>
                    <a:pt x="3873500" y="227457"/>
                    <a:pt x="3695827" y="50800"/>
                    <a:pt x="3476371" y="50800"/>
                  </a:cubicBezTo>
                  <a:lnTo>
                    <a:pt x="447929" y="50800"/>
                  </a:lnTo>
                  <a:lnTo>
                    <a:pt x="447929" y="25400"/>
                  </a:lnTo>
                  <a:lnTo>
                    <a:pt x="447929" y="50800"/>
                  </a:lnTo>
                  <a:cubicBezTo>
                    <a:pt x="228473" y="50800"/>
                    <a:pt x="50800" y="227457"/>
                    <a:pt x="50800" y="445008"/>
                  </a:cubicBezTo>
                  <a:close/>
                </a:path>
              </a:pathLst>
            </a:custGeom>
            <a:solidFill>
              <a:srgbClr val="F2F2F2"/>
            </a:solidFill>
          </p:spPr>
        </p:sp>
      </p:grpSp>
      <p:grpSp>
        <p:nvGrpSpPr>
          <p:cNvPr name="Group 22" id="22"/>
          <p:cNvGrpSpPr/>
          <p:nvPr/>
        </p:nvGrpSpPr>
        <p:grpSpPr>
          <a:xfrm rot="0">
            <a:off x="7633713" y="7770616"/>
            <a:ext cx="2982313" cy="2094300"/>
            <a:chOff x="0" y="0"/>
            <a:chExt cx="3678484" cy="2583180"/>
          </a:xfrm>
        </p:grpSpPr>
        <p:sp>
          <p:nvSpPr>
            <p:cNvPr name="Freeform 23" id="23"/>
            <p:cNvSpPr/>
            <p:nvPr/>
          </p:nvSpPr>
          <p:spPr>
            <a:xfrm flipH="false" flipV="false" rot="0">
              <a:off x="0" y="0"/>
              <a:ext cx="3678484" cy="2583180"/>
            </a:xfrm>
            <a:custGeom>
              <a:avLst/>
              <a:gdLst/>
              <a:ahLst/>
              <a:cxnLst/>
              <a:rect r="r" b="b" t="t" l="l"/>
              <a:pathLst>
                <a:path h="2583180" w="3678484">
                  <a:moveTo>
                    <a:pt x="0" y="0"/>
                  </a:moveTo>
                  <a:lnTo>
                    <a:pt x="3678484" y="0"/>
                  </a:lnTo>
                  <a:lnTo>
                    <a:pt x="3678484" y="2583180"/>
                  </a:lnTo>
                  <a:lnTo>
                    <a:pt x="0" y="2583180"/>
                  </a:lnTo>
                  <a:close/>
                </a:path>
              </a:pathLst>
            </a:custGeom>
            <a:solidFill>
              <a:srgbClr val="000000">
                <a:alpha val="0"/>
              </a:srgbClr>
            </a:solidFill>
          </p:spPr>
        </p:sp>
        <p:sp>
          <p:nvSpPr>
            <p:cNvPr name="TextBox 24" id="24"/>
            <p:cNvSpPr txBox="true"/>
            <p:nvPr/>
          </p:nvSpPr>
          <p:spPr>
            <a:xfrm>
              <a:off x="0" y="-19050"/>
              <a:ext cx="3678484" cy="2602230"/>
            </a:xfrm>
            <a:prstGeom prst="rect">
              <a:avLst/>
            </a:prstGeom>
          </p:spPr>
          <p:txBody>
            <a:bodyPr anchor="ctr" rtlCol="false" tIns="0" lIns="0" bIns="0" rIns="0"/>
            <a:lstStyle/>
            <a:p>
              <a:pPr algn="ctr" marL="0" indent="0" lvl="0">
                <a:lnSpc>
                  <a:spcPts val="2430"/>
                </a:lnSpc>
              </a:pPr>
              <a:r>
                <a:rPr lang="en-US" b="true" sz="2250">
                  <a:solidFill>
                    <a:srgbClr val="F2F2F2"/>
                  </a:solidFill>
                  <a:latin typeface="Arial Bold"/>
                  <a:ea typeface="Arial Bold"/>
                  <a:cs typeface="Arial Bold"/>
                  <a:sym typeface="Arial Bold"/>
                </a:rPr>
                <a:t>Responsabilitate pe termen lung – </a:t>
              </a:r>
              <a:r>
                <a:rPr lang="en-US" sz="2250">
                  <a:solidFill>
                    <a:srgbClr val="F2F2F2"/>
                  </a:solidFill>
                  <a:latin typeface="Arial"/>
                  <a:ea typeface="Arial"/>
                  <a:cs typeface="Arial"/>
                  <a:sym typeface="Arial"/>
                </a:rPr>
                <a:t>Proiectele sunt sustenabile atunci când oamenilor le pasă</a:t>
              </a:r>
              <a:r>
                <a:rPr lang="en-US" b="true" sz="2250">
                  <a:solidFill>
                    <a:srgbClr val="F2F2F2"/>
                  </a:solidFill>
                  <a:latin typeface="Arial Bold"/>
                  <a:ea typeface="Arial Bold"/>
                  <a:cs typeface="Arial Bold"/>
                  <a:sym typeface="Arial Bold"/>
                </a:rPr>
                <a:t>.</a:t>
              </a:r>
            </a:p>
          </p:txBody>
        </p:sp>
      </p:grpSp>
      <p:grpSp>
        <p:nvGrpSpPr>
          <p:cNvPr name="Group 25" id="25"/>
          <p:cNvGrpSpPr/>
          <p:nvPr/>
        </p:nvGrpSpPr>
        <p:grpSpPr>
          <a:xfrm rot="0">
            <a:off x="4514228" y="4651131"/>
            <a:ext cx="2943225" cy="1926430"/>
            <a:chOff x="0" y="0"/>
            <a:chExt cx="3924300" cy="2568574"/>
          </a:xfrm>
        </p:grpSpPr>
        <p:sp>
          <p:nvSpPr>
            <p:cNvPr name="Freeform 26" id="26"/>
            <p:cNvSpPr/>
            <p:nvPr/>
          </p:nvSpPr>
          <p:spPr>
            <a:xfrm flipH="false" flipV="false" rot="0">
              <a:off x="25400" y="25400"/>
              <a:ext cx="3873500" cy="2517775"/>
            </a:xfrm>
            <a:custGeom>
              <a:avLst/>
              <a:gdLst/>
              <a:ahLst/>
              <a:cxnLst/>
              <a:rect r="r" b="b" t="t" l="l"/>
              <a:pathLst>
                <a:path h="2517775" w="3873500">
                  <a:moveTo>
                    <a:pt x="0" y="419608"/>
                  </a:moveTo>
                  <a:cubicBezTo>
                    <a:pt x="0" y="187833"/>
                    <a:pt x="189230" y="0"/>
                    <a:pt x="422529" y="0"/>
                  </a:cubicBezTo>
                  <a:lnTo>
                    <a:pt x="3450971" y="0"/>
                  </a:lnTo>
                  <a:cubicBezTo>
                    <a:pt x="3684270" y="0"/>
                    <a:pt x="3873500" y="187833"/>
                    <a:pt x="3873500" y="419608"/>
                  </a:cubicBezTo>
                  <a:lnTo>
                    <a:pt x="3873500" y="2098167"/>
                  </a:lnTo>
                  <a:cubicBezTo>
                    <a:pt x="3873500" y="2329942"/>
                    <a:pt x="3684270" y="2517775"/>
                    <a:pt x="3450971" y="2517775"/>
                  </a:cubicBezTo>
                  <a:lnTo>
                    <a:pt x="422529" y="2517775"/>
                  </a:lnTo>
                  <a:cubicBezTo>
                    <a:pt x="189230" y="2517775"/>
                    <a:pt x="0" y="2329942"/>
                    <a:pt x="0" y="2098167"/>
                  </a:cubicBezTo>
                  <a:close/>
                </a:path>
              </a:pathLst>
            </a:custGeom>
            <a:solidFill>
              <a:srgbClr val="70C573"/>
            </a:solidFill>
          </p:spPr>
        </p:sp>
        <p:sp>
          <p:nvSpPr>
            <p:cNvPr name="Freeform 27" id="27"/>
            <p:cNvSpPr/>
            <p:nvPr/>
          </p:nvSpPr>
          <p:spPr>
            <a:xfrm flipH="false" flipV="false" rot="0">
              <a:off x="0" y="0"/>
              <a:ext cx="3924300" cy="2568575"/>
            </a:xfrm>
            <a:custGeom>
              <a:avLst/>
              <a:gdLst/>
              <a:ahLst/>
              <a:cxnLst/>
              <a:rect r="r" b="b" t="t" l="l"/>
              <a:pathLst>
                <a:path h="2568575" w="3924300">
                  <a:moveTo>
                    <a:pt x="0" y="445008"/>
                  </a:moveTo>
                  <a:cubicBezTo>
                    <a:pt x="0" y="199136"/>
                    <a:pt x="200787" y="0"/>
                    <a:pt x="447929" y="0"/>
                  </a:cubicBezTo>
                  <a:lnTo>
                    <a:pt x="3476371" y="0"/>
                  </a:lnTo>
                  <a:lnTo>
                    <a:pt x="3476371" y="25400"/>
                  </a:lnTo>
                  <a:lnTo>
                    <a:pt x="3476371" y="0"/>
                  </a:lnTo>
                  <a:cubicBezTo>
                    <a:pt x="3723513" y="0"/>
                    <a:pt x="3924300" y="199136"/>
                    <a:pt x="3924300" y="445008"/>
                  </a:cubicBezTo>
                  <a:lnTo>
                    <a:pt x="3898900" y="445008"/>
                  </a:lnTo>
                  <a:lnTo>
                    <a:pt x="3924300" y="445008"/>
                  </a:lnTo>
                  <a:lnTo>
                    <a:pt x="3924300" y="2123567"/>
                  </a:lnTo>
                  <a:lnTo>
                    <a:pt x="3898900" y="2123567"/>
                  </a:lnTo>
                  <a:lnTo>
                    <a:pt x="3924300" y="2123567"/>
                  </a:lnTo>
                  <a:cubicBezTo>
                    <a:pt x="3924300" y="2369566"/>
                    <a:pt x="3723513" y="2568575"/>
                    <a:pt x="3476371" y="2568575"/>
                  </a:cubicBezTo>
                  <a:lnTo>
                    <a:pt x="3476371" y="2543175"/>
                  </a:lnTo>
                  <a:lnTo>
                    <a:pt x="3476371" y="2568575"/>
                  </a:lnTo>
                  <a:lnTo>
                    <a:pt x="447929" y="2568575"/>
                  </a:lnTo>
                  <a:lnTo>
                    <a:pt x="447929" y="2543175"/>
                  </a:lnTo>
                  <a:lnTo>
                    <a:pt x="447929" y="2568575"/>
                  </a:lnTo>
                  <a:cubicBezTo>
                    <a:pt x="200787" y="2568575"/>
                    <a:pt x="0" y="2369439"/>
                    <a:pt x="0" y="2123567"/>
                  </a:cubicBezTo>
                  <a:lnTo>
                    <a:pt x="0" y="445008"/>
                  </a:lnTo>
                  <a:lnTo>
                    <a:pt x="25400" y="445008"/>
                  </a:lnTo>
                  <a:lnTo>
                    <a:pt x="0" y="445008"/>
                  </a:lnTo>
                  <a:moveTo>
                    <a:pt x="50800" y="445008"/>
                  </a:moveTo>
                  <a:lnTo>
                    <a:pt x="50800" y="2123567"/>
                  </a:lnTo>
                  <a:lnTo>
                    <a:pt x="25400" y="2123567"/>
                  </a:lnTo>
                  <a:lnTo>
                    <a:pt x="50800" y="2123567"/>
                  </a:lnTo>
                  <a:cubicBezTo>
                    <a:pt x="50800" y="2341118"/>
                    <a:pt x="228473" y="2517775"/>
                    <a:pt x="447929" y="2517775"/>
                  </a:cubicBezTo>
                  <a:lnTo>
                    <a:pt x="3476371" y="2517775"/>
                  </a:lnTo>
                  <a:cubicBezTo>
                    <a:pt x="3695827" y="2517775"/>
                    <a:pt x="3873500" y="2341118"/>
                    <a:pt x="3873500" y="2123567"/>
                  </a:cubicBezTo>
                  <a:lnTo>
                    <a:pt x="3873500" y="445008"/>
                  </a:lnTo>
                  <a:cubicBezTo>
                    <a:pt x="3873500" y="227457"/>
                    <a:pt x="3695827" y="50800"/>
                    <a:pt x="3476371" y="50800"/>
                  </a:cubicBezTo>
                  <a:lnTo>
                    <a:pt x="447929" y="50800"/>
                  </a:lnTo>
                  <a:lnTo>
                    <a:pt x="447929" y="25400"/>
                  </a:lnTo>
                  <a:lnTo>
                    <a:pt x="447929" y="50800"/>
                  </a:lnTo>
                  <a:cubicBezTo>
                    <a:pt x="228473" y="50800"/>
                    <a:pt x="50800" y="227457"/>
                    <a:pt x="50800" y="445008"/>
                  </a:cubicBezTo>
                  <a:close/>
                </a:path>
              </a:pathLst>
            </a:custGeom>
            <a:solidFill>
              <a:srgbClr val="F2F2F2"/>
            </a:solidFill>
          </p:spPr>
        </p:sp>
      </p:grpSp>
      <p:grpSp>
        <p:nvGrpSpPr>
          <p:cNvPr name="Group 28" id="28"/>
          <p:cNvGrpSpPr/>
          <p:nvPr/>
        </p:nvGrpSpPr>
        <p:grpSpPr>
          <a:xfrm rot="0">
            <a:off x="4606408" y="4743312"/>
            <a:ext cx="2758863" cy="1742069"/>
            <a:chOff x="0" y="0"/>
            <a:chExt cx="3678484" cy="2322758"/>
          </a:xfrm>
        </p:grpSpPr>
        <p:sp>
          <p:nvSpPr>
            <p:cNvPr name="Freeform 29" id="29"/>
            <p:cNvSpPr/>
            <p:nvPr/>
          </p:nvSpPr>
          <p:spPr>
            <a:xfrm flipH="false" flipV="false" rot="0">
              <a:off x="0" y="0"/>
              <a:ext cx="3678484" cy="2322758"/>
            </a:xfrm>
            <a:custGeom>
              <a:avLst/>
              <a:gdLst/>
              <a:ahLst/>
              <a:cxnLst/>
              <a:rect r="r" b="b" t="t" l="l"/>
              <a:pathLst>
                <a:path h="2322758" w="3678484">
                  <a:moveTo>
                    <a:pt x="0" y="0"/>
                  </a:moveTo>
                  <a:lnTo>
                    <a:pt x="3678484" y="0"/>
                  </a:lnTo>
                  <a:lnTo>
                    <a:pt x="3678484" y="2322758"/>
                  </a:lnTo>
                  <a:lnTo>
                    <a:pt x="0" y="2322758"/>
                  </a:lnTo>
                  <a:close/>
                </a:path>
              </a:pathLst>
            </a:custGeom>
            <a:solidFill>
              <a:srgbClr val="000000">
                <a:alpha val="0"/>
              </a:srgbClr>
            </a:solidFill>
          </p:spPr>
        </p:sp>
        <p:sp>
          <p:nvSpPr>
            <p:cNvPr name="TextBox 30" id="30"/>
            <p:cNvSpPr txBox="true"/>
            <p:nvPr/>
          </p:nvSpPr>
          <p:spPr>
            <a:xfrm>
              <a:off x="0" y="-19050"/>
              <a:ext cx="3678484" cy="2341808"/>
            </a:xfrm>
            <a:prstGeom prst="rect">
              <a:avLst/>
            </a:prstGeom>
          </p:spPr>
          <p:txBody>
            <a:bodyPr anchor="ctr" rtlCol="false" tIns="0" lIns="0" bIns="0" rIns="0"/>
            <a:lstStyle/>
            <a:p>
              <a:pPr algn="ctr" marL="0" indent="0" lvl="0">
                <a:lnSpc>
                  <a:spcPts val="2262"/>
                </a:lnSpc>
              </a:pPr>
              <a:r>
                <a:rPr lang="en-US" b="true" sz="2095">
                  <a:solidFill>
                    <a:srgbClr val="F2F2F2"/>
                  </a:solidFill>
                  <a:latin typeface="Arial Bold"/>
                  <a:ea typeface="Arial Bold"/>
                  <a:cs typeface="Arial Bold"/>
                  <a:sym typeface="Arial Bold"/>
                </a:rPr>
                <a:t>Consolidarea încrederii – </a:t>
              </a:r>
              <a:r>
                <a:rPr lang="en-US" sz="2095">
                  <a:solidFill>
                    <a:srgbClr val="F2F2F2"/>
                  </a:solidFill>
                  <a:latin typeface="Arial"/>
                  <a:ea typeface="Arial"/>
                  <a:cs typeface="Arial"/>
                  <a:sym typeface="Arial"/>
                </a:rPr>
                <a:t>Participarea consolidează legăturile comunitare.</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Viziunea colectivă în acțiune</a:t>
              </a:r>
            </a:p>
          </p:txBody>
        </p:sp>
      </p:grpSp>
      <p:sp>
        <p:nvSpPr>
          <p:cNvPr name="TextBox 7" id="7"/>
          <p:cNvSpPr txBox="true"/>
          <p:nvPr/>
        </p:nvSpPr>
        <p:spPr>
          <a:xfrm rot="0">
            <a:off x="192652" y="2784103"/>
            <a:ext cx="7039313" cy="4051173"/>
          </a:xfrm>
          <a:prstGeom prst="rect">
            <a:avLst/>
          </a:prstGeom>
        </p:spPr>
        <p:txBody>
          <a:bodyPr anchor="t" rtlCol="false" tIns="0" lIns="0" bIns="0" rIns="0">
            <a:spAutoFit/>
          </a:bodyPr>
          <a:lstStyle/>
          <a:p>
            <a:pPr algn="l" marL="0" indent="0" lvl="0">
              <a:lnSpc>
                <a:spcPts val="2916"/>
              </a:lnSpc>
            </a:pPr>
            <a:r>
              <a:rPr lang="en-US" sz="2700">
                <a:solidFill>
                  <a:srgbClr val="616161"/>
                </a:solidFill>
                <a:latin typeface="Calibri (MS)"/>
                <a:ea typeface="Calibri (MS)"/>
                <a:cs typeface="Calibri (MS)"/>
                <a:sym typeface="Calibri (MS)"/>
              </a:rPr>
              <a:t>Înainte de acțiune vine viziunea. Viziunea colectivă permite comunităților să viseze împreună - imaginându-și nu doar ce este greșit, ci și ce ar putea fi. Acest pas timpuriu creează un scop, valori și o direcție comune care alimentează angajamentul pe termen lung.</a:t>
            </a:r>
          </a:p>
          <a:p>
            <a:pPr algn="l" marL="0" indent="0" lvl="0">
              <a:lnSpc>
                <a:spcPts val="2916"/>
              </a:lnSpc>
            </a:pPr>
          </a:p>
          <a:p>
            <a:pPr algn="l" marL="0" indent="0" lvl="0">
              <a:lnSpc>
                <a:spcPts val="2916"/>
              </a:lnSpc>
            </a:pPr>
          </a:p>
          <a:p>
            <a:pPr algn="l" marL="0" indent="0" lvl="0">
              <a:lnSpc>
                <a:spcPts val="2916"/>
              </a:lnSpc>
            </a:pPr>
          </a:p>
          <a:p>
            <a:pPr algn="l" marL="0" indent="0" lvl="0">
              <a:lnSpc>
                <a:spcPts val="2916"/>
              </a:lnSpc>
            </a:pPr>
            <a:r>
              <a:rPr lang="en-US" sz="2700" i="true">
                <a:solidFill>
                  <a:srgbClr val="616161"/>
                </a:solidFill>
                <a:latin typeface="Calibri (MS) Italics"/>
                <a:ea typeface="Calibri (MS) Italics"/>
                <a:cs typeface="Calibri (MS) Italics"/>
                <a:sym typeface="Calibri (MS) Italics"/>
              </a:rPr>
              <a:t>Cum ar arăta comunitatea ta dacă toată lumea ar contribui la modelarea viitorului ei?</a:t>
            </a:r>
          </a:p>
        </p:txBody>
      </p:sp>
      <p:grpSp>
        <p:nvGrpSpPr>
          <p:cNvPr name="Group 8" id="8"/>
          <p:cNvGrpSpPr>
            <a:grpSpLocks noChangeAspect="true"/>
          </p:cNvGrpSpPr>
          <p:nvPr/>
        </p:nvGrpSpPr>
        <p:grpSpPr>
          <a:xfrm rot="0">
            <a:off x="7431206" y="2091413"/>
            <a:ext cx="10856794" cy="7237863"/>
            <a:chOff x="0" y="0"/>
            <a:chExt cx="14475726" cy="9650484"/>
          </a:xfrm>
        </p:grpSpPr>
        <p:sp>
          <p:nvSpPr>
            <p:cNvPr name="Freeform 9" id="9" descr="un bărbat care ține un marker galben"/>
            <p:cNvSpPr/>
            <p:nvPr/>
          </p:nvSpPr>
          <p:spPr>
            <a:xfrm flipH="false" flipV="false" rot="0">
              <a:off x="0" y="0"/>
              <a:ext cx="14475713" cy="9650476"/>
            </a:xfrm>
            <a:custGeom>
              <a:avLst/>
              <a:gdLst/>
              <a:ahLst/>
              <a:cxnLst/>
              <a:rect r="r" b="b" t="t" l="l"/>
              <a:pathLst>
                <a:path h="9650476" w="14475713">
                  <a:moveTo>
                    <a:pt x="0" y="0"/>
                  </a:moveTo>
                  <a:lnTo>
                    <a:pt x="14475713" y="0"/>
                  </a:lnTo>
                  <a:lnTo>
                    <a:pt x="14475713" y="9650476"/>
                  </a:lnTo>
                  <a:lnTo>
                    <a:pt x="0" y="9650476"/>
                  </a:lnTo>
                  <a:lnTo>
                    <a:pt x="0" y="0"/>
                  </a:lnTo>
                  <a:close/>
                </a:path>
              </a:pathLst>
            </a:custGeom>
            <a:blipFill>
              <a:blip r:embed="rId3"/>
              <a:stretch>
                <a:fillRect l="0" t="0" r="0" b="0"/>
              </a:stretch>
            </a:blipFill>
          </p:spPr>
        </p:sp>
      </p:gr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Principiile implicării comunitare</a:t>
              </a:r>
            </a:p>
          </p:txBody>
        </p:sp>
      </p:grpSp>
      <p:grpSp>
        <p:nvGrpSpPr>
          <p:cNvPr name="Group 7" id="7"/>
          <p:cNvGrpSpPr/>
          <p:nvPr/>
        </p:nvGrpSpPr>
        <p:grpSpPr>
          <a:xfrm rot="0">
            <a:off x="-6200304" y="53532"/>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3905924" y="2084527"/>
            <a:ext cx="11199470" cy="1288510"/>
            <a:chOff x="0" y="0"/>
            <a:chExt cx="14932626" cy="1718014"/>
          </a:xfrm>
        </p:grpSpPr>
        <p:sp>
          <p:nvSpPr>
            <p:cNvPr name="Freeform 10" id="10"/>
            <p:cNvSpPr/>
            <p:nvPr/>
          </p:nvSpPr>
          <p:spPr>
            <a:xfrm flipH="false" flipV="false" rot="0">
              <a:off x="25400" y="25400"/>
              <a:ext cx="14881861" cy="1667256"/>
            </a:xfrm>
            <a:custGeom>
              <a:avLst/>
              <a:gdLst/>
              <a:ahLst/>
              <a:cxnLst/>
              <a:rect r="r" b="b" t="t" l="l"/>
              <a:pathLst>
                <a:path h="1667256" w="14881861">
                  <a:moveTo>
                    <a:pt x="0" y="0"/>
                  </a:moveTo>
                  <a:lnTo>
                    <a:pt x="14881861" y="0"/>
                  </a:lnTo>
                  <a:lnTo>
                    <a:pt x="14881861" y="1667256"/>
                  </a:lnTo>
                  <a:lnTo>
                    <a:pt x="0" y="1667256"/>
                  </a:lnTo>
                  <a:close/>
                </a:path>
              </a:pathLst>
            </a:custGeom>
            <a:solidFill>
              <a:srgbClr val="70C573"/>
            </a:solidFill>
          </p:spPr>
        </p:sp>
        <p:sp>
          <p:nvSpPr>
            <p:cNvPr name="Freeform 11" id="11"/>
            <p:cNvSpPr/>
            <p:nvPr/>
          </p:nvSpPr>
          <p:spPr>
            <a:xfrm flipH="false" flipV="false" rot="0">
              <a:off x="0" y="0"/>
              <a:ext cx="14932661" cy="1718056"/>
            </a:xfrm>
            <a:custGeom>
              <a:avLst/>
              <a:gdLst/>
              <a:ahLst/>
              <a:cxnLst/>
              <a:rect r="r" b="b" t="t" l="l"/>
              <a:pathLst>
                <a:path h="1718056" w="14932661">
                  <a:moveTo>
                    <a:pt x="25400" y="0"/>
                  </a:moveTo>
                  <a:lnTo>
                    <a:pt x="14907261" y="0"/>
                  </a:lnTo>
                  <a:cubicBezTo>
                    <a:pt x="14921230" y="0"/>
                    <a:pt x="14932661" y="11430"/>
                    <a:pt x="14932661" y="25400"/>
                  </a:cubicBezTo>
                  <a:lnTo>
                    <a:pt x="14932661" y="1692656"/>
                  </a:lnTo>
                  <a:cubicBezTo>
                    <a:pt x="14932661" y="1706626"/>
                    <a:pt x="14921230" y="1718056"/>
                    <a:pt x="14907261" y="1718056"/>
                  </a:cubicBezTo>
                  <a:lnTo>
                    <a:pt x="25400" y="1718056"/>
                  </a:lnTo>
                  <a:cubicBezTo>
                    <a:pt x="11430" y="1718056"/>
                    <a:pt x="0" y="1706626"/>
                    <a:pt x="0" y="1692656"/>
                  </a:cubicBezTo>
                  <a:lnTo>
                    <a:pt x="0" y="25400"/>
                  </a:lnTo>
                  <a:cubicBezTo>
                    <a:pt x="0" y="11430"/>
                    <a:pt x="11430" y="0"/>
                    <a:pt x="25400" y="0"/>
                  </a:cubicBezTo>
                  <a:moveTo>
                    <a:pt x="25400" y="50800"/>
                  </a:moveTo>
                  <a:lnTo>
                    <a:pt x="25400" y="25400"/>
                  </a:lnTo>
                  <a:lnTo>
                    <a:pt x="50800" y="25400"/>
                  </a:lnTo>
                  <a:lnTo>
                    <a:pt x="50800" y="1692656"/>
                  </a:lnTo>
                  <a:lnTo>
                    <a:pt x="25400" y="1692656"/>
                  </a:lnTo>
                  <a:lnTo>
                    <a:pt x="25400" y="1667256"/>
                  </a:lnTo>
                  <a:lnTo>
                    <a:pt x="14907261" y="1667256"/>
                  </a:lnTo>
                  <a:lnTo>
                    <a:pt x="14907261" y="1692656"/>
                  </a:lnTo>
                  <a:lnTo>
                    <a:pt x="14881861" y="1692656"/>
                  </a:lnTo>
                  <a:lnTo>
                    <a:pt x="14881861" y="25400"/>
                  </a:lnTo>
                  <a:lnTo>
                    <a:pt x="14907261" y="25400"/>
                  </a:lnTo>
                  <a:lnTo>
                    <a:pt x="14907261" y="50800"/>
                  </a:lnTo>
                  <a:lnTo>
                    <a:pt x="25400" y="50800"/>
                  </a:lnTo>
                  <a:close/>
                </a:path>
              </a:pathLst>
            </a:custGeom>
            <a:solidFill>
              <a:srgbClr val="F2F2F2"/>
            </a:solidFill>
          </p:spPr>
        </p:sp>
      </p:grpSp>
      <p:grpSp>
        <p:nvGrpSpPr>
          <p:cNvPr name="Group 12" id="12"/>
          <p:cNvGrpSpPr/>
          <p:nvPr/>
        </p:nvGrpSpPr>
        <p:grpSpPr>
          <a:xfrm rot="0">
            <a:off x="4896524" y="2084528"/>
            <a:ext cx="10208870" cy="1288510"/>
            <a:chOff x="0" y="0"/>
            <a:chExt cx="13611826" cy="1718014"/>
          </a:xfrm>
        </p:grpSpPr>
        <p:sp>
          <p:nvSpPr>
            <p:cNvPr name="Freeform 13" id="13"/>
            <p:cNvSpPr/>
            <p:nvPr/>
          </p:nvSpPr>
          <p:spPr>
            <a:xfrm flipH="false" flipV="false" rot="0">
              <a:off x="0" y="0"/>
              <a:ext cx="13611827" cy="1718014"/>
            </a:xfrm>
            <a:custGeom>
              <a:avLst/>
              <a:gdLst/>
              <a:ahLst/>
              <a:cxnLst/>
              <a:rect r="r" b="b" t="t" l="l"/>
              <a:pathLst>
                <a:path h="1718014" w="13611827">
                  <a:moveTo>
                    <a:pt x="0" y="0"/>
                  </a:moveTo>
                  <a:lnTo>
                    <a:pt x="13611827" y="0"/>
                  </a:lnTo>
                  <a:lnTo>
                    <a:pt x="13611827" y="1718014"/>
                  </a:lnTo>
                  <a:lnTo>
                    <a:pt x="0" y="1718014"/>
                  </a:lnTo>
                  <a:close/>
                </a:path>
              </a:pathLst>
            </a:custGeom>
            <a:solidFill>
              <a:srgbClr val="000000">
                <a:alpha val="0"/>
              </a:srgbClr>
            </a:solidFill>
          </p:spPr>
        </p:sp>
        <p:sp>
          <p:nvSpPr>
            <p:cNvPr name="TextBox 14" id="14"/>
            <p:cNvSpPr txBox="true"/>
            <p:nvPr/>
          </p:nvSpPr>
          <p:spPr>
            <a:xfrm>
              <a:off x="0" y="-38100"/>
              <a:ext cx="13611826" cy="1756114"/>
            </a:xfrm>
            <a:prstGeom prst="rect">
              <a:avLst/>
            </a:prstGeom>
          </p:spPr>
          <p:txBody>
            <a:bodyPr anchor="ctr" rtlCol="false" tIns="0" lIns="0" bIns="0" rIns="0"/>
            <a:lstStyle/>
            <a:p>
              <a:pPr algn="l" marL="0" indent="0" lvl="0">
                <a:lnSpc>
                  <a:spcPts val="4212"/>
                </a:lnSpc>
              </a:pPr>
              <a:r>
                <a:rPr lang="en-US" b="true" sz="3900">
                  <a:solidFill>
                    <a:srgbClr val="F2F2F2"/>
                  </a:solidFill>
                  <a:latin typeface="Arial Bold"/>
                  <a:ea typeface="Arial Bold"/>
                  <a:cs typeface="Arial Bold"/>
                  <a:sym typeface="Arial Bold"/>
                </a:rPr>
                <a:t>Transparență </a:t>
              </a:r>
              <a:r>
                <a:rPr lang="en-US" sz="3900">
                  <a:solidFill>
                    <a:srgbClr val="F2F2F2"/>
                  </a:solidFill>
                  <a:latin typeface="Arial"/>
                  <a:ea typeface="Arial"/>
                  <a:cs typeface="Arial"/>
                  <a:sym typeface="Arial"/>
                </a:rPr>
                <a:t>– Fiți deschisi în privința deciziilor și obiectivelor.</a:t>
              </a:r>
            </a:p>
          </p:txBody>
        </p:sp>
      </p:grpSp>
      <p:grpSp>
        <p:nvGrpSpPr>
          <p:cNvPr name="Group 15" id="15"/>
          <p:cNvGrpSpPr/>
          <p:nvPr/>
        </p:nvGrpSpPr>
        <p:grpSpPr>
          <a:xfrm rot="0">
            <a:off x="3124417" y="1928226"/>
            <a:ext cx="1601113" cy="1601114"/>
            <a:chOff x="0" y="0"/>
            <a:chExt cx="2134818" cy="2134818"/>
          </a:xfrm>
        </p:grpSpPr>
        <p:sp>
          <p:nvSpPr>
            <p:cNvPr name="Freeform 16" id="16"/>
            <p:cNvSpPr/>
            <p:nvPr/>
          </p:nvSpPr>
          <p:spPr>
            <a:xfrm flipH="false" flipV="false" rot="0">
              <a:off x="25400" y="25400"/>
              <a:ext cx="2084070" cy="2084070"/>
            </a:xfrm>
            <a:custGeom>
              <a:avLst/>
              <a:gdLst/>
              <a:ahLst/>
              <a:cxnLst/>
              <a:rect r="r" b="b" t="t" l="l"/>
              <a:pathLst>
                <a:path h="2084070" w="2084070">
                  <a:moveTo>
                    <a:pt x="0" y="1042035"/>
                  </a:moveTo>
                  <a:cubicBezTo>
                    <a:pt x="0" y="466471"/>
                    <a:pt x="466471" y="0"/>
                    <a:pt x="1042035" y="0"/>
                  </a:cubicBezTo>
                  <a:cubicBezTo>
                    <a:pt x="1617599" y="0"/>
                    <a:pt x="2084070" y="466471"/>
                    <a:pt x="2084070" y="1042035"/>
                  </a:cubicBezTo>
                  <a:cubicBezTo>
                    <a:pt x="2084070" y="1617599"/>
                    <a:pt x="1617472" y="2084070"/>
                    <a:pt x="1042035" y="2084070"/>
                  </a:cubicBezTo>
                  <a:cubicBezTo>
                    <a:pt x="466598" y="2084070"/>
                    <a:pt x="0" y="1617472"/>
                    <a:pt x="0" y="1042035"/>
                  </a:cubicBezTo>
                  <a:close/>
                </a:path>
              </a:pathLst>
            </a:custGeom>
            <a:solidFill>
              <a:srgbClr val="F2F2F2"/>
            </a:solidFill>
          </p:spPr>
        </p:sp>
        <p:sp>
          <p:nvSpPr>
            <p:cNvPr name="Freeform 17" id="17"/>
            <p:cNvSpPr/>
            <p:nvPr/>
          </p:nvSpPr>
          <p:spPr>
            <a:xfrm flipH="false" flipV="false" rot="0">
              <a:off x="0" y="0"/>
              <a:ext cx="2134870" cy="2134870"/>
            </a:xfrm>
            <a:custGeom>
              <a:avLst/>
              <a:gdLst/>
              <a:ahLst/>
              <a:cxnLst/>
              <a:rect r="r" b="b" t="t" l="l"/>
              <a:pathLst>
                <a:path h="2134870" w="2134870">
                  <a:moveTo>
                    <a:pt x="0" y="1067435"/>
                  </a:moveTo>
                  <a:cubicBezTo>
                    <a:pt x="0" y="477901"/>
                    <a:pt x="477901" y="0"/>
                    <a:pt x="1067435" y="0"/>
                  </a:cubicBezTo>
                  <a:lnTo>
                    <a:pt x="1067435" y="25400"/>
                  </a:lnTo>
                  <a:lnTo>
                    <a:pt x="1067435" y="0"/>
                  </a:lnTo>
                  <a:cubicBezTo>
                    <a:pt x="1656969" y="0"/>
                    <a:pt x="2134870" y="477901"/>
                    <a:pt x="2134870" y="1067435"/>
                  </a:cubicBezTo>
                  <a:lnTo>
                    <a:pt x="2109470" y="1067435"/>
                  </a:lnTo>
                  <a:lnTo>
                    <a:pt x="2134870" y="1067435"/>
                  </a:lnTo>
                  <a:cubicBezTo>
                    <a:pt x="2134870" y="1656969"/>
                    <a:pt x="1656969" y="2134870"/>
                    <a:pt x="1067435" y="2134870"/>
                  </a:cubicBezTo>
                  <a:lnTo>
                    <a:pt x="1067435" y="2109470"/>
                  </a:lnTo>
                  <a:lnTo>
                    <a:pt x="1067435" y="2134870"/>
                  </a:lnTo>
                  <a:cubicBezTo>
                    <a:pt x="477901" y="2134870"/>
                    <a:pt x="0" y="1656969"/>
                    <a:pt x="0" y="1067435"/>
                  </a:cubicBezTo>
                  <a:lnTo>
                    <a:pt x="25400" y="1067435"/>
                  </a:lnTo>
                  <a:lnTo>
                    <a:pt x="50800" y="1067435"/>
                  </a:lnTo>
                  <a:lnTo>
                    <a:pt x="25400" y="1067435"/>
                  </a:lnTo>
                  <a:lnTo>
                    <a:pt x="0" y="1067435"/>
                  </a:lnTo>
                  <a:moveTo>
                    <a:pt x="50800" y="1067435"/>
                  </a:moveTo>
                  <a:cubicBezTo>
                    <a:pt x="50800" y="1081405"/>
                    <a:pt x="39370" y="1092835"/>
                    <a:pt x="25400" y="1092835"/>
                  </a:cubicBezTo>
                  <a:cubicBezTo>
                    <a:pt x="11430" y="1092835"/>
                    <a:pt x="0" y="1081405"/>
                    <a:pt x="0" y="1067435"/>
                  </a:cubicBezTo>
                  <a:cubicBezTo>
                    <a:pt x="0" y="1053465"/>
                    <a:pt x="11430" y="1042035"/>
                    <a:pt x="25400" y="1042035"/>
                  </a:cubicBezTo>
                  <a:cubicBezTo>
                    <a:pt x="39370" y="1042035"/>
                    <a:pt x="50800" y="1053465"/>
                    <a:pt x="50800" y="1067435"/>
                  </a:cubicBezTo>
                  <a:cubicBezTo>
                    <a:pt x="50800" y="1628902"/>
                    <a:pt x="505968" y="2084070"/>
                    <a:pt x="1067435" y="2084070"/>
                  </a:cubicBezTo>
                  <a:cubicBezTo>
                    <a:pt x="1628902" y="2084070"/>
                    <a:pt x="2084070" y="1628902"/>
                    <a:pt x="2084070" y="1067435"/>
                  </a:cubicBezTo>
                  <a:cubicBezTo>
                    <a:pt x="2084070" y="505968"/>
                    <a:pt x="1628902" y="50800"/>
                    <a:pt x="1067435" y="50800"/>
                  </a:cubicBezTo>
                  <a:lnTo>
                    <a:pt x="1067435" y="25400"/>
                  </a:lnTo>
                  <a:lnTo>
                    <a:pt x="1067435" y="50800"/>
                  </a:lnTo>
                  <a:cubicBezTo>
                    <a:pt x="505968" y="50800"/>
                    <a:pt x="50800" y="505968"/>
                    <a:pt x="50800" y="1067435"/>
                  </a:cubicBezTo>
                  <a:close/>
                </a:path>
              </a:pathLst>
            </a:custGeom>
            <a:solidFill>
              <a:srgbClr val="70C573"/>
            </a:solidFill>
          </p:spPr>
        </p:sp>
      </p:grpSp>
      <p:grpSp>
        <p:nvGrpSpPr>
          <p:cNvPr name="Group 18" id="18"/>
          <p:cNvGrpSpPr/>
          <p:nvPr/>
        </p:nvGrpSpPr>
        <p:grpSpPr>
          <a:xfrm rot="0">
            <a:off x="4622814" y="3960470"/>
            <a:ext cx="10482579" cy="1288511"/>
            <a:chOff x="0" y="0"/>
            <a:chExt cx="13976772" cy="1718014"/>
          </a:xfrm>
        </p:grpSpPr>
        <p:sp>
          <p:nvSpPr>
            <p:cNvPr name="Freeform 19" id="19"/>
            <p:cNvSpPr/>
            <p:nvPr/>
          </p:nvSpPr>
          <p:spPr>
            <a:xfrm flipH="false" flipV="false" rot="0">
              <a:off x="25400" y="25400"/>
              <a:ext cx="13925931" cy="1667256"/>
            </a:xfrm>
            <a:custGeom>
              <a:avLst/>
              <a:gdLst/>
              <a:ahLst/>
              <a:cxnLst/>
              <a:rect r="r" b="b" t="t" l="l"/>
              <a:pathLst>
                <a:path h="1667256" w="13925931">
                  <a:moveTo>
                    <a:pt x="0" y="0"/>
                  </a:moveTo>
                  <a:lnTo>
                    <a:pt x="13925931" y="0"/>
                  </a:lnTo>
                  <a:lnTo>
                    <a:pt x="13925931" y="1667256"/>
                  </a:lnTo>
                  <a:lnTo>
                    <a:pt x="0" y="1667256"/>
                  </a:lnTo>
                  <a:close/>
                </a:path>
              </a:pathLst>
            </a:custGeom>
            <a:solidFill>
              <a:srgbClr val="70C573"/>
            </a:solidFill>
          </p:spPr>
        </p:sp>
        <p:sp>
          <p:nvSpPr>
            <p:cNvPr name="Freeform 20" id="20"/>
            <p:cNvSpPr/>
            <p:nvPr/>
          </p:nvSpPr>
          <p:spPr>
            <a:xfrm flipH="false" flipV="false" rot="0">
              <a:off x="0" y="0"/>
              <a:ext cx="13976731" cy="1718056"/>
            </a:xfrm>
            <a:custGeom>
              <a:avLst/>
              <a:gdLst/>
              <a:ahLst/>
              <a:cxnLst/>
              <a:rect r="r" b="b" t="t" l="l"/>
              <a:pathLst>
                <a:path h="1718056" w="13976731">
                  <a:moveTo>
                    <a:pt x="25400" y="0"/>
                  </a:moveTo>
                  <a:lnTo>
                    <a:pt x="13951331" y="0"/>
                  </a:lnTo>
                  <a:cubicBezTo>
                    <a:pt x="13965301" y="0"/>
                    <a:pt x="13976731" y="11430"/>
                    <a:pt x="13976731" y="25400"/>
                  </a:cubicBezTo>
                  <a:lnTo>
                    <a:pt x="13976731" y="1692656"/>
                  </a:lnTo>
                  <a:cubicBezTo>
                    <a:pt x="13976731" y="1706626"/>
                    <a:pt x="13965301" y="1718056"/>
                    <a:pt x="13951331" y="1718056"/>
                  </a:cubicBezTo>
                  <a:lnTo>
                    <a:pt x="25400" y="1718056"/>
                  </a:lnTo>
                  <a:cubicBezTo>
                    <a:pt x="11430" y="1718056"/>
                    <a:pt x="0" y="1706626"/>
                    <a:pt x="0" y="1692656"/>
                  </a:cubicBezTo>
                  <a:lnTo>
                    <a:pt x="0" y="25400"/>
                  </a:lnTo>
                  <a:cubicBezTo>
                    <a:pt x="0" y="11430"/>
                    <a:pt x="11430" y="0"/>
                    <a:pt x="25400" y="0"/>
                  </a:cubicBezTo>
                  <a:moveTo>
                    <a:pt x="25400" y="50800"/>
                  </a:moveTo>
                  <a:lnTo>
                    <a:pt x="25400" y="25400"/>
                  </a:lnTo>
                  <a:lnTo>
                    <a:pt x="50800" y="25400"/>
                  </a:lnTo>
                  <a:lnTo>
                    <a:pt x="50800" y="1692656"/>
                  </a:lnTo>
                  <a:lnTo>
                    <a:pt x="25400" y="1692656"/>
                  </a:lnTo>
                  <a:lnTo>
                    <a:pt x="25400" y="1667256"/>
                  </a:lnTo>
                  <a:lnTo>
                    <a:pt x="13951331" y="1667256"/>
                  </a:lnTo>
                  <a:lnTo>
                    <a:pt x="13951331" y="1692656"/>
                  </a:lnTo>
                  <a:lnTo>
                    <a:pt x="13925931" y="1692656"/>
                  </a:lnTo>
                  <a:lnTo>
                    <a:pt x="13925931" y="25400"/>
                  </a:lnTo>
                  <a:lnTo>
                    <a:pt x="13951331" y="25400"/>
                  </a:lnTo>
                  <a:lnTo>
                    <a:pt x="13951331" y="50800"/>
                  </a:lnTo>
                  <a:lnTo>
                    <a:pt x="25400" y="50800"/>
                  </a:lnTo>
                  <a:close/>
                </a:path>
              </a:pathLst>
            </a:custGeom>
            <a:solidFill>
              <a:srgbClr val="F2F2F2"/>
            </a:solidFill>
          </p:spPr>
        </p:sp>
      </p:grpSp>
      <p:grpSp>
        <p:nvGrpSpPr>
          <p:cNvPr name="Group 21" id="21"/>
          <p:cNvGrpSpPr/>
          <p:nvPr/>
        </p:nvGrpSpPr>
        <p:grpSpPr>
          <a:xfrm rot="0">
            <a:off x="5956314" y="3960470"/>
            <a:ext cx="9149079" cy="1288511"/>
            <a:chOff x="0" y="0"/>
            <a:chExt cx="12198772" cy="1718014"/>
          </a:xfrm>
        </p:grpSpPr>
        <p:sp>
          <p:nvSpPr>
            <p:cNvPr name="Freeform 22" id="22"/>
            <p:cNvSpPr/>
            <p:nvPr/>
          </p:nvSpPr>
          <p:spPr>
            <a:xfrm flipH="false" flipV="false" rot="0">
              <a:off x="0" y="0"/>
              <a:ext cx="12198772" cy="1718014"/>
            </a:xfrm>
            <a:custGeom>
              <a:avLst/>
              <a:gdLst/>
              <a:ahLst/>
              <a:cxnLst/>
              <a:rect r="r" b="b" t="t" l="l"/>
              <a:pathLst>
                <a:path h="1718014" w="12198772">
                  <a:moveTo>
                    <a:pt x="0" y="0"/>
                  </a:moveTo>
                  <a:lnTo>
                    <a:pt x="12198772" y="0"/>
                  </a:lnTo>
                  <a:lnTo>
                    <a:pt x="12198772" y="1718014"/>
                  </a:lnTo>
                  <a:lnTo>
                    <a:pt x="0" y="1718014"/>
                  </a:lnTo>
                  <a:close/>
                </a:path>
              </a:pathLst>
            </a:custGeom>
            <a:solidFill>
              <a:srgbClr val="000000">
                <a:alpha val="0"/>
              </a:srgbClr>
            </a:solidFill>
          </p:spPr>
        </p:sp>
        <p:sp>
          <p:nvSpPr>
            <p:cNvPr name="TextBox 23" id="23"/>
            <p:cNvSpPr txBox="true"/>
            <p:nvPr/>
          </p:nvSpPr>
          <p:spPr>
            <a:xfrm>
              <a:off x="0" y="-38100"/>
              <a:ext cx="12198772" cy="1756114"/>
            </a:xfrm>
            <a:prstGeom prst="rect">
              <a:avLst/>
            </a:prstGeom>
          </p:spPr>
          <p:txBody>
            <a:bodyPr anchor="ctr" rtlCol="false" tIns="0" lIns="0" bIns="0" rIns="0"/>
            <a:lstStyle/>
            <a:p>
              <a:pPr algn="l" marL="0" indent="0" lvl="0">
                <a:lnSpc>
                  <a:spcPts val="4212"/>
                </a:lnSpc>
              </a:pPr>
              <a:r>
                <a:rPr lang="en-US" b="true" sz="3900">
                  <a:solidFill>
                    <a:srgbClr val="F2F2F2"/>
                  </a:solidFill>
                  <a:latin typeface="Arial Bold"/>
                  <a:ea typeface="Arial Bold"/>
                  <a:cs typeface="Arial Bold"/>
                  <a:sym typeface="Arial Bold"/>
                </a:rPr>
                <a:t>Reactivitate </a:t>
              </a:r>
              <a:r>
                <a:rPr lang="en-US" sz="3900">
                  <a:solidFill>
                    <a:srgbClr val="F2F2F2"/>
                  </a:solidFill>
                  <a:latin typeface="Arial"/>
                  <a:ea typeface="Arial"/>
                  <a:cs typeface="Arial"/>
                  <a:sym typeface="Arial"/>
                </a:rPr>
                <a:t>– Ascultați activ și adaptați-vă în consecință.</a:t>
              </a:r>
            </a:p>
          </p:txBody>
        </p:sp>
      </p:grpSp>
      <p:grpSp>
        <p:nvGrpSpPr>
          <p:cNvPr name="Group 24" id="24"/>
          <p:cNvGrpSpPr/>
          <p:nvPr/>
        </p:nvGrpSpPr>
        <p:grpSpPr>
          <a:xfrm rot="0">
            <a:off x="3841306" y="3804168"/>
            <a:ext cx="1601113" cy="1601114"/>
            <a:chOff x="0" y="0"/>
            <a:chExt cx="2134818" cy="2134818"/>
          </a:xfrm>
        </p:grpSpPr>
        <p:sp>
          <p:nvSpPr>
            <p:cNvPr name="Freeform 25" id="25"/>
            <p:cNvSpPr/>
            <p:nvPr/>
          </p:nvSpPr>
          <p:spPr>
            <a:xfrm flipH="false" flipV="false" rot="0">
              <a:off x="25400" y="25400"/>
              <a:ext cx="2084070" cy="2084070"/>
            </a:xfrm>
            <a:custGeom>
              <a:avLst/>
              <a:gdLst/>
              <a:ahLst/>
              <a:cxnLst/>
              <a:rect r="r" b="b" t="t" l="l"/>
              <a:pathLst>
                <a:path h="2084070" w="2084070">
                  <a:moveTo>
                    <a:pt x="0" y="1042035"/>
                  </a:moveTo>
                  <a:cubicBezTo>
                    <a:pt x="0" y="466471"/>
                    <a:pt x="466471" y="0"/>
                    <a:pt x="1042035" y="0"/>
                  </a:cubicBezTo>
                  <a:cubicBezTo>
                    <a:pt x="1617599" y="0"/>
                    <a:pt x="2084070" y="466471"/>
                    <a:pt x="2084070" y="1042035"/>
                  </a:cubicBezTo>
                  <a:cubicBezTo>
                    <a:pt x="2084070" y="1617599"/>
                    <a:pt x="1617472" y="2084070"/>
                    <a:pt x="1042035" y="2084070"/>
                  </a:cubicBezTo>
                  <a:cubicBezTo>
                    <a:pt x="466598" y="2084070"/>
                    <a:pt x="0" y="1617472"/>
                    <a:pt x="0" y="1042035"/>
                  </a:cubicBezTo>
                  <a:close/>
                </a:path>
              </a:pathLst>
            </a:custGeom>
            <a:solidFill>
              <a:srgbClr val="F2F2F2"/>
            </a:solidFill>
          </p:spPr>
        </p:sp>
        <p:sp>
          <p:nvSpPr>
            <p:cNvPr name="Freeform 26" id="26"/>
            <p:cNvSpPr/>
            <p:nvPr/>
          </p:nvSpPr>
          <p:spPr>
            <a:xfrm flipH="false" flipV="false" rot="0">
              <a:off x="0" y="0"/>
              <a:ext cx="2134870" cy="2134870"/>
            </a:xfrm>
            <a:custGeom>
              <a:avLst/>
              <a:gdLst/>
              <a:ahLst/>
              <a:cxnLst/>
              <a:rect r="r" b="b" t="t" l="l"/>
              <a:pathLst>
                <a:path h="2134870" w="2134870">
                  <a:moveTo>
                    <a:pt x="0" y="1067435"/>
                  </a:moveTo>
                  <a:cubicBezTo>
                    <a:pt x="0" y="477901"/>
                    <a:pt x="477901" y="0"/>
                    <a:pt x="1067435" y="0"/>
                  </a:cubicBezTo>
                  <a:lnTo>
                    <a:pt x="1067435" y="25400"/>
                  </a:lnTo>
                  <a:lnTo>
                    <a:pt x="1067435" y="0"/>
                  </a:lnTo>
                  <a:cubicBezTo>
                    <a:pt x="1656969" y="0"/>
                    <a:pt x="2134870" y="477901"/>
                    <a:pt x="2134870" y="1067435"/>
                  </a:cubicBezTo>
                  <a:lnTo>
                    <a:pt x="2109470" y="1067435"/>
                  </a:lnTo>
                  <a:lnTo>
                    <a:pt x="2134870" y="1067435"/>
                  </a:lnTo>
                  <a:cubicBezTo>
                    <a:pt x="2134870" y="1656969"/>
                    <a:pt x="1656969" y="2134870"/>
                    <a:pt x="1067435" y="2134870"/>
                  </a:cubicBezTo>
                  <a:lnTo>
                    <a:pt x="1067435" y="2109470"/>
                  </a:lnTo>
                  <a:lnTo>
                    <a:pt x="1067435" y="2134870"/>
                  </a:lnTo>
                  <a:cubicBezTo>
                    <a:pt x="477901" y="2134870"/>
                    <a:pt x="0" y="1656969"/>
                    <a:pt x="0" y="1067435"/>
                  </a:cubicBezTo>
                  <a:lnTo>
                    <a:pt x="25400" y="1067435"/>
                  </a:lnTo>
                  <a:lnTo>
                    <a:pt x="50800" y="1067435"/>
                  </a:lnTo>
                  <a:lnTo>
                    <a:pt x="25400" y="1067435"/>
                  </a:lnTo>
                  <a:lnTo>
                    <a:pt x="0" y="1067435"/>
                  </a:lnTo>
                  <a:moveTo>
                    <a:pt x="50800" y="1067435"/>
                  </a:moveTo>
                  <a:cubicBezTo>
                    <a:pt x="50800" y="1081405"/>
                    <a:pt x="39370" y="1092835"/>
                    <a:pt x="25400" y="1092835"/>
                  </a:cubicBezTo>
                  <a:cubicBezTo>
                    <a:pt x="11430" y="1092835"/>
                    <a:pt x="0" y="1081405"/>
                    <a:pt x="0" y="1067435"/>
                  </a:cubicBezTo>
                  <a:cubicBezTo>
                    <a:pt x="0" y="1053465"/>
                    <a:pt x="11430" y="1042035"/>
                    <a:pt x="25400" y="1042035"/>
                  </a:cubicBezTo>
                  <a:cubicBezTo>
                    <a:pt x="39370" y="1042035"/>
                    <a:pt x="50800" y="1053465"/>
                    <a:pt x="50800" y="1067435"/>
                  </a:cubicBezTo>
                  <a:cubicBezTo>
                    <a:pt x="50800" y="1628902"/>
                    <a:pt x="505968" y="2084070"/>
                    <a:pt x="1067435" y="2084070"/>
                  </a:cubicBezTo>
                  <a:cubicBezTo>
                    <a:pt x="1628902" y="2084070"/>
                    <a:pt x="2084070" y="1628902"/>
                    <a:pt x="2084070" y="1067435"/>
                  </a:cubicBezTo>
                  <a:cubicBezTo>
                    <a:pt x="2084070" y="505968"/>
                    <a:pt x="1628902" y="50800"/>
                    <a:pt x="1067435" y="50800"/>
                  </a:cubicBezTo>
                  <a:lnTo>
                    <a:pt x="1067435" y="25400"/>
                  </a:lnTo>
                  <a:lnTo>
                    <a:pt x="1067435" y="50800"/>
                  </a:lnTo>
                  <a:cubicBezTo>
                    <a:pt x="505968" y="50800"/>
                    <a:pt x="50800" y="505968"/>
                    <a:pt x="50800" y="1067435"/>
                  </a:cubicBezTo>
                  <a:close/>
                </a:path>
              </a:pathLst>
            </a:custGeom>
            <a:solidFill>
              <a:srgbClr val="70C573"/>
            </a:solidFill>
          </p:spPr>
        </p:sp>
      </p:grpSp>
      <p:grpSp>
        <p:nvGrpSpPr>
          <p:cNvPr name="Group 27" id="27"/>
          <p:cNvGrpSpPr/>
          <p:nvPr/>
        </p:nvGrpSpPr>
        <p:grpSpPr>
          <a:xfrm rot="0">
            <a:off x="4622814" y="5836411"/>
            <a:ext cx="10482579" cy="1288510"/>
            <a:chOff x="0" y="0"/>
            <a:chExt cx="13976772" cy="1718014"/>
          </a:xfrm>
        </p:grpSpPr>
        <p:sp>
          <p:nvSpPr>
            <p:cNvPr name="Freeform 28" id="28"/>
            <p:cNvSpPr/>
            <p:nvPr/>
          </p:nvSpPr>
          <p:spPr>
            <a:xfrm flipH="false" flipV="false" rot="0">
              <a:off x="25400" y="25400"/>
              <a:ext cx="13925931" cy="1667256"/>
            </a:xfrm>
            <a:custGeom>
              <a:avLst/>
              <a:gdLst/>
              <a:ahLst/>
              <a:cxnLst/>
              <a:rect r="r" b="b" t="t" l="l"/>
              <a:pathLst>
                <a:path h="1667256" w="13925931">
                  <a:moveTo>
                    <a:pt x="0" y="0"/>
                  </a:moveTo>
                  <a:lnTo>
                    <a:pt x="13925931" y="0"/>
                  </a:lnTo>
                  <a:lnTo>
                    <a:pt x="13925931" y="1667256"/>
                  </a:lnTo>
                  <a:lnTo>
                    <a:pt x="0" y="1667256"/>
                  </a:lnTo>
                  <a:close/>
                </a:path>
              </a:pathLst>
            </a:custGeom>
            <a:solidFill>
              <a:srgbClr val="70C573"/>
            </a:solidFill>
          </p:spPr>
        </p:sp>
        <p:sp>
          <p:nvSpPr>
            <p:cNvPr name="Freeform 29" id="29"/>
            <p:cNvSpPr/>
            <p:nvPr/>
          </p:nvSpPr>
          <p:spPr>
            <a:xfrm flipH="false" flipV="false" rot="0">
              <a:off x="0" y="0"/>
              <a:ext cx="13976731" cy="1718056"/>
            </a:xfrm>
            <a:custGeom>
              <a:avLst/>
              <a:gdLst/>
              <a:ahLst/>
              <a:cxnLst/>
              <a:rect r="r" b="b" t="t" l="l"/>
              <a:pathLst>
                <a:path h="1718056" w="13976731">
                  <a:moveTo>
                    <a:pt x="25400" y="0"/>
                  </a:moveTo>
                  <a:lnTo>
                    <a:pt x="13951331" y="0"/>
                  </a:lnTo>
                  <a:cubicBezTo>
                    <a:pt x="13965301" y="0"/>
                    <a:pt x="13976731" y="11430"/>
                    <a:pt x="13976731" y="25400"/>
                  </a:cubicBezTo>
                  <a:lnTo>
                    <a:pt x="13976731" y="1692656"/>
                  </a:lnTo>
                  <a:cubicBezTo>
                    <a:pt x="13976731" y="1706626"/>
                    <a:pt x="13965301" y="1718056"/>
                    <a:pt x="13951331" y="1718056"/>
                  </a:cubicBezTo>
                  <a:lnTo>
                    <a:pt x="25400" y="1718056"/>
                  </a:lnTo>
                  <a:cubicBezTo>
                    <a:pt x="11430" y="1718056"/>
                    <a:pt x="0" y="1706626"/>
                    <a:pt x="0" y="1692656"/>
                  </a:cubicBezTo>
                  <a:lnTo>
                    <a:pt x="0" y="25400"/>
                  </a:lnTo>
                  <a:cubicBezTo>
                    <a:pt x="0" y="11430"/>
                    <a:pt x="11430" y="0"/>
                    <a:pt x="25400" y="0"/>
                  </a:cubicBezTo>
                  <a:moveTo>
                    <a:pt x="25400" y="50800"/>
                  </a:moveTo>
                  <a:lnTo>
                    <a:pt x="25400" y="25400"/>
                  </a:lnTo>
                  <a:lnTo>
                    <a:pt x="50800" y="25400"/>
                  </a:lnTo>
                  <a:lnTo>
                    <a:pt x="50800" y="1692656"/>
                  </a:lnTo>
                  <a:lnTo>
                    <a:pt x="25400" y="1692656"/>
                  </a:lnTo>
                  <a:lnTo>
                    <a:pt x="25400" y="1667256"/>
                  </a:lnTo>
                  <a:lnTo>
                    <a:pt x="13951331" y="1667256"/>
                  </a:lnTo>
                  <a:lnTo>
                    <a:pt x="13951331" y="1692656"/>
                  </a:lnTo>
                  <a:lnTo>
                    <a:pt x="13925931" y="1692656"/>
                  </a:lnTo>
                  <a:lnTo>
                    <a:pt x="13925931" y="25400"/>
                  </a:lnTo>
                  <a:lnTo>
                    <a:pt x="13951331" y="25400"/>
                  </a:lnTo>
                  <a:lnTo>
                    <a:pt x="13951331" y="50800"/>
                  </a:lnTo>
                  <a:lnTo>
                    <a:pt x="25400" y="50800"/>
                  </a:lnTo>
                  <a:close/>
                </a:path>
              </a:pathLst>
            </a:custGeom>
            <a:solidFill>
              <a:srgbClr val="F2F2F2"/>
            </a:solidFill>
          </p:spPr>
        </p:sp>
      </p:grpSp>
      <p:grpSp>
        <p:nvGrpSpPr>
          <p:cNvPr name="Group 30" id="30"/>
          <p:cNvGrpSpPr/>
          <p:nvPr/>
        </p:nvGrpSpPr>
        <p:grpSpPr>
          <a:xfrm rot="0">
            <a:off x="5956314" y="5836411"/>
            <a:ext cx="9149079" cy="1288510"/>
            <a:chOff x="0" y="0"/>
            <a:chExt cx="12198772" cy="1718014"/>
          </a:xfrm>
        </p:grpSpPr>
        <p:sp>
          <p:nvSpPr>
            <p:cNvPr name="Freeform 31" id="31"/>
            <p:cNvSpPr/>
            <p:nvPr/>
          </p:nvSpPr>
          <p:spPr>
            <a:xfrm flipH="false" flipV="false" rot="0">
              <a:off x="0" y="0"/>
              <a:ext cx="12198772" cy="1718014"/>
            </a:xfrm>
            <a:custGeom>
              <a:avLst/>
              <a:gdLst/>
              <a:ahLst/>
              <a:cxnLst/>
              <a:rect r="r" b="b" t="t" l="l"/>
              <a:pathLst>
                <a:path h="1718014" w="12198772">
                  <a:moveTo>
                    <a:pt x="0" y="0"/>
                  </a:moveTo>
                  <a:lnTo>
                    <a:pt x="12198772" y="0"/>
                  </a:lnTo>
                  <a:lnTo>
                    <a:pt x="12198772" y="1718014"/>
                  </a:lnTo>
                  <a:lnTo>
                    <a:pt x="0" y="1718014"/>
                  </a:lnTo>
                  <a:close/>
                </a:path>
              </a:pathLst>
            </a:custGeom>
            <a:solidFill>
              <a:srgbClr val="000000">
                <a:alpha val="0"/>
              </a:srgbClr>
            </a:solidFill>
          </p:spPr>
        </p:sp>
        <p:sp>
          <p:nvSpPr>
            <p:cNvPr name="TextBox 32" id="32"/>
            <p:cNvSpPr txBox="true"/>
            <p:nvPr/>
          </p:nvSpPr>
          <p:spPr>
            <a:xfrm>
              <a:off x="0" y="-38100"/>
              <a:ext cx="12198772" cy="1756114"/>
            </a:xfrm>
            <a:prstGeom prst="rect">
              <a:avLst/>
            </a:prstGeom>
          </p:spPr>
          <p:txBody>
            <a:bodyPr anchor="ctr" rtlCol="false" tIns="0" lIns="0" bIns="0" rIns="0"/>
            <a:lstStyle/>
            <a:p>
              <a:pPr algn="l" marL="0" indent="0" lvl="0">
                <a:lnSpc>
                  <a:spcPts val="4212"/>
                </a:lnSpc>
              </a:pPr>
              <a:r>
                <a:rPr lang="en-US" b="true" sz="3900">
                  <a:solidFill>
                    <a:srgbClr val="F2F2F2"/>
                  </a:solidFill>
                  <a:latin typeface="Arial Bold"/>
                  <a:ea typeface="Arial Bold"/>
                  <a:cs typeface="Arial Bold"/>
                  <a:sym typeface="Arial Bold"/>
                </a:rPr>
                <a:t>Sustenabilitate </a:t>
              </a:r>
              <a:r>
                <a:rPr lang="en-US" sz="3900">
                  <a:solidFill>
                    <a:srgbClr val="F2F2F2"/>
                  </a:solidFill>
                  <a:latin typeface="Arial"/>
                  <a:ea typeface="Arial"/>
                  <a:cs typeface="Arial"/>
                  <a:sym typeface="Arial"/>
                </a:rPr>
                <a:t>– Construiți relații și rezultate pe termen lung.</a:t>
              </a:r>
            </a:p>
          </p:txBody>
        </p:sp>
      </p:grpSp>
      <p:grpSp>
        <p:nvGrpSpPr>
          <p:cNvPr name="Group 33" id="33"/>
          <p:cNvGrpSpPr/>
          <p:nvPr/>
        </p:nvGrpSpPr>
        <p:grpSpPr>
          <a:xfrm rot="0">
            <a:off x="3841306" y="5680110"/>
            <a:ext cx="1601113" cy="1601113"/>
            <a:chOff x="0" y="0"/>
            <a:chExt cx="2134818" cy="2134818"/>
          </a:xfrm>
        </p:grpSpPr>
        <p:sp>
          <p:nvSpPr>
            <p:cNvPr name="Freeform 34" id="34"/>
            <p:cNvSpPr/>
            <p:nvPr/>
          </p:nvSpPr>
          <p:spPr>
            <a:xfrm flipH="false" flipV="false" rot="0">
              <a:off x="25400" y="25400"/>
              <a:ext cx="2084070" cy="2084070"/>
            </a:xfrm>
            <a:custGeom>
              <a:avLst/>
              <a:gdLst/>
              <a:ahLst/>
              <a:cxnLst/>
              <a:rect r="r" b="b" t="t" l="l"/>
              <a:pathLst>
                <a:path h="2084070" w="2084070">
                  <a:moveTo>
                    <a:pt x="0" y="1042035"/>
                  </a:moveTo>
                  <a:cubicBezTo>
                    <a:pt x="0" y="466471"/>
                    <a:pt x="466471" y="0"/>
                    <a:pt x="1042035" y="0"/>
                  </a:cubicBezTo>
                  <a:cubicBezTo>
                    <a:pt x="1617599" y="0"/>
                    <a:pt x="2084070" y="466471"/>
                    <a:pt x="2084070" y="1042035"/>
                  </a:cubicBezTo>
                  <a:cubicBezTo>
                    <a:pt x="2084070" y="1617599"/>
                    <a:pt x="1617472" y="2084070"/>
                    <a:pt x="1042035" y="2084070"/>
                  </a:cubicBezTo>
                  <a:cubicBezTo>
                    <a:pt x="466598" y="2084070"/>
                    <a:pt x="0" y="1617472"/>
                    <a:pt x="0" y="1042035"/>
                  </a:cubicBezTo>
                  <a:close/>
                </a:path>
              </a:pathLst>
            </a:custGeom>
            <a:solidFill>
              <a:srgbClr val="F2F2F2"/>
            </a:solidFill>
          </p:spPr>
        </p:sp>
        <p:sp>
          <p:nvSpPr>
            <p:cNvPr name="Freeform 35" id="35"/>
            <p:cNvSpPr/>
            <p:nvPr/>
          </p:nvSpPr>
          <p:spPr>
            <a:xfrm flipH="false" flipV="false" rot="0">
              <a:off x="0" y="0"/>
              <a:ext cx="2134870" cy="2134870"/>
            </a:xfrm>
            <a:custGeom>
              <a:avLst/>
              <a:gdLst/>
              <a:ahLst/>
              <a:cxnLst/>
              <a:rect r="r" b="b" t="t" l="l"/>
              <a:pathLst>
                <a:path h="2134870" w="2134870">
                  <a:moveTo>
                    <a:pt x="0" y="1067435"/>
                  </a:moveTo>
                  <a:cubicBezTo>
                    <a:pt x="0" y="477901"/>
                    <a:pt x="477901" y="0"/>
                    <a:pt x="1067435" y="0"/>
                  </a:cubicBezTo>
                  <a:lnTo>
                    <a:pt x="1067435" y="25400"/>
                  </a:lnTo>
                  <a:lnTo>
                    <a:pt x="1067435" y="0"/>
                  </a:lnTo>
                  <a:cubicBezTo>
                    <a:pt x="1656969" y="0"/>
                    <a:pt x="2134870" y="477901"/>
                    <a:pt x="2134870" y="1067435"/>
                  </a:cubicBezTo>
                  <a:lnTo>
                    <a:pt x="2109470" y="1067435"/>
                  </a:lnTo>
                  <a:lnTo>
                    <a:pt x="2134870" y="1067435"/>
                  </a:lnTo>
                  <a:cubicBezTo>
                    <a:pt x="2134870" y="1656969"/>
                    <a:pt x="1656969" y="2134870"/>
                    <a:pt x="1067435" y="2134870"/>
                  </a:cubicBezTo>
                  <a:lnTo>
                    <a:pt x="1067435" y="2109470"/>
                  </a:lnTo>
                  <a:lnTo>
                    <a:pt x="1067435" y="2134870"/>
                  </a:lnTo>
                  <a:cubicBezTo>
                    <a:pt x="477901" y="2134870"/>
                    <a:pt x="0" y="1656969"/>
                    <a:pt x="0" y="1067435"/>
                  </a:cubicBezTo>
                  <a:lnTo>
                    <a:pt x="25400" y="1067435"/>
                  </a:lnTo>
                  <a:lnTo>
                    <a:pt x="50800" y="1067435"/>
                  </a:lnTo>
                  <a:lnTo>
                    <a:pt x="25400" y="1067435"/>
                  </a:lnTo>
                  <a:lnTo>
                    <a:pt x="0" y="1067435"/>
                  </a:lnTo>
                  <a:moveTo>
                    <a:pt x="50800" y="1067435"/>
                  </a:moveTo>
                  <a:cubicBezTo>
                    <a:pt x="50800" y="1081405"/>
                    <a:pt x="39370" y="1092835"/>
                    <a:pt x="25400" y="1092835"/>
                  </a:cubicBezTo>
                  <a:cubicBezTo>
                    <a:pt x="11430" y="1092835"/>
                    <a:pt x="0" y="1081405"/>
                    <a:pt x="0" y="1067435"/>
                  </a:cubicBezTo>
                  <a:cubicBezTo>
                    <a:pt x="0" y="1053465"/>
                    <a:pt x="11430" y="1042035"/>
                    <a:pt x="25400" y="1042035"/>
                  </a:cubicBezTo>
                  <a:cubicBezTo>
                    <a:pt x="39370" y="1042035"/>
                    <a:pt x="50800" y="1053465"/>
                    <a:pt x="50800" y="1067435"/>
                  </a:cubicBezTo>
                  <a:cubicBezTo>
                    <a:pt x="50800" y="1628902"/>
                    <a:pt x="505968" y="2084070"/>
                    <a:pt x="1067435" y="2084070"/>
                  </a:cubicBezTo>
                  <a:cubicBezTo>
                    <a:pt x="1628902" y="2084070"/>
                    <a:pt x="2084070" y="1628902"/>
                    <a:pt x="2084070" y="1067435"/>
                  </a:cubicBezTo>
                  <a:cubicBezTo>
                    <a:pt x="2084070" y="505968"/>
                    <a:pt x="1628902" y="50800"/>
                    <a:pt x="1067435" y="50800"/>
                  </a:cubicBezTo>
                  <a:lnTo>
                    <a:pt x="1067435" y="25400"/>
                  </a:lnTo>
                  <a:lnTo>
                    <a:pt x="1067435" y="50800"/>
                  </a:lnTo>
                  <a:cubicBezTo>
                    <a:pt x="505968" y="50800"/>
                    <a:pt x="50800" y="505968"/>
                    <a:pt x="50800" y="1067435"/>
                  </a:cubicBezTo>
                  <a:close/>
                </a:path>
              </a:pathLst>
            </a:custGeom>
            <a:solidFill>
              <a:srgbClr val="70C573"/>
            </a:solidFill>
          </p:spPr>
        </p:sp>
      </p:grpSp>
      <p:grpSp>
        <p:nvGrpSpPr>
          <p:cNvPr name="Group 36" id="36"/>
          <p:cNvGrpSpPr/>
          <p:nvPr/>
        </p:nvGrpSpPr>
        <p:grpSpPr>
          <a:xfrm rot="0">
            <a:off x="3905924" y="7712355"/>
            <a:ext cx="11199470" cy="1288511"/>
            <a:chOff x="0" y="0"/>
            <a:chExt cx="14932626" cy="1718014"/>
          </a:xfrm>
        </p:grpSpPr>
        <p:sp>
          <p:nvSpPr>
            <p:cNvPr name="Freeform 37" id="37"/>
            <p:cNvSpPr/>
            <p:nvPr/>
          </p:nvSpPr>
          <p:spPr>
            <a:xfrm flipH="false" flipV="false" rot="0">
              <a:off x="25400" y="25400"/>
              <a:ext cx="14881861" cy="1667256"/>
            </a:xfrm>
            <a:custGeom>
              <a:avLst/>
              <a:gdLst/>
              <a:ahLst/>
              <a:cxnLst/>
              <a:rect r="r" b="b" t="t" l="l"/>
              <a:pathLst>
                <a:path h="1667256" w="14881861">
                  <a:moveTo>
                    <a:pt x="0" y="0"/>
                  </a:moveTo>
                  <a:lnTo>
                    <a:pt x="14881861" y="0"/>
                  </a:lnTo>
                  <a:lnTo>
                    <a:pt x="14881861" y="1667256"/>
                  </a:lnTo>
                  <a:lnTo>
                    <a:pt x="0" y="1667256"/>
                  </a:lnTo>
                  <a:close/>
                </a:path>
              </a:pathLst>
            </a:custGeom>
            <a:solidFill>
              <a:srgbClr val="70C573"/>
            </a:solidFill>
          </p:spPr>
        </p:sp>
        <p:sp>
          <p:nvSpPr>
            <p:cNvPr name="Freeform 38" id="38"/>
            <p:cNvSpPr/>
            <p:nvPr/>
          </p:nvSpPr>
          <p:spPr>
            <a:xfrm flipH="false" flipV="false" rot="0">
              <a:off x="0" y="0"/>
              <a:ext cx="14932661" cy="1718056"/>
            </a:xfrm>
            <a:custGeom>
              <a:avLst/>
              <a:gdLst/>
              <a:ahLst/>
              <a:cxnLst/>
              <a:rect r="r" b="b" t="t" l="l"/>
              <a:pathLst>
                <a:path h="1718056" w="14932661">
                  <a:moveTo>
                    <a:pt x="25400" y="0"/>
                  </a:moveTo>
                  <a:lnTo>
                    <a:pt x="14907261" y="0"/>
                  </a:lnTo>
                  <a:cubicBezTo>
                    <a:pt x="14921230" y="0"/>
                    <a:pt x="14932661" y="11430"/>
                    <a:pt x="14932661" y="25400"/>
                  </a:cubicBezTo>
                  <a:lnTo>
                    <a:pt x="14932661" y="1692656"/>
                  </a:lnTo>
                  <a:cubicBezTo>
                    <a:pt x="14932661" y="1706626"/>
                    <a:pt x="14921230" y="1718056"/>
                    <a:pt x="14907261" y="1718056"/>
                  </a:cubicBezTo>
                  <a:lnTo>
                    <a:pt x="25400" y="1718056"/>
                  </a:lnTo>
                  <a:cubicBezTo>
                    <a:pt x="11430" y="1718056"/>
                    <a:pt x="0" y="1706626"/>
                    <a:pt x="0" y="1692656"/>
                  </a:cubicBezTo>
                  <a:lnTo>
                    <a:pt x="0" y="25400"/>
                  </a:lnTo>
                  <a:cubicBezTo>
                    <a:pt x="0" y="11430"/>
                    <a:pt x="11430" y="0"/>
                    <a:pt x="25400" y="0"/>
                  </a:cubicBezTo>
                  <a:moveTo>
                    <a:pt x="25400" y="50800"/>
                  </a:moveTo>
                  <a:lnTo>
                    <a:pt x="25400" y="25400"/>
                  </a:lnTo>
                  <a:lnTo>
                    <a:pt x="50800" y="25400"/>
                  </a:lnTo>
                  <a:lnTo>
                    <a:pt x="50800" y="1692656"/>
                  </a:lnTo>
                  <a:lnTo>
                    <a:pt x="25400" y="1692656"/>
                  </a:lnTo>
                  <a:lnTo>
                    <a:pt x="25400" y="1667256"/>
                  </a:lnTo>
                  <a:lnTo>
                    <a:pt x="14907261" y="1667256"/>
                  </a:lnTo>
                  <a:lnTo>
                    <a:pt x="14907261" y="1692656"/>
                  </a:lnTo>
                  <a:lnTo>
                    <a:pt x="14881861" y="1692656"/>
                  </a:lnTo>
                  <a:lnTo>
                    <a:pt x="14881861" y="25400"/>
                  </a:lnTo>
                  <a:lnTo>
                    <a:pt x="14907261" y="25400"/>
                  </a:lnTo>
                  <a:lnTo>
                    <a:pt x="14907261" y="50800"/>
                  </a:lnTo>
                  <a:lnTo>
                    <a:pt x="25400" y="50800"/>
                  </a:lnTo>
                  <a:close/>
                </a:path>
              </a:pathLst>
            </a:custGeom>
            <a:solidFill>
              <a:srgbClr val="F2F2F2"/>
            </a:solidFill>
          </p:spPr>
        </p:sp>
      </p:grpSp>
      <p:grpSp>
        <p:nvGrpSpPr>
          <p:cNvPr name="Group 39" id="39"/>
          <p:cNvGrpSpPr/>
          <p:nvPr/>
        </p:nvGrpSpPr>
        <p:grpSpPr>
          <a:xfrm rot="0">
            <a:off x="4896524" y="7712355"/>
            <a:ext cx="10208870" cy="1288511"/>
            <a:chOff x="0" y="0"/>
            <a:chExt cx="13611826" cy="1718014"/>
          </a:xfrm>
        </p:grpSpPr>
        <p:sp>
          <p:nvSpPr>
            <p:cNvPr name="Freeform 40" id="40"/>
            <p:cNvSpPr/>
            <p:nvPr/>
          </p:nvSpPr>
          <p:spPr>
            <a:xfrm flipH="false" flipV="false" rot="0">
              <a:off x="0" y="0"/>
              <a:ext cx="13611827" cy="1718014"/>
            </a:xfrm>
            <a:custGeom>
              <a:avLst/>
              <a:gdLst/>
              <a:ahLst/>
              <a:cxnLst/>
              <a:rect r="r" b="b" t="t" l="l"/>
              <a:pathLst>
                <a:path h="1718014" w="13611827">
                  <a:moveTo>
                    <a:pt x="0" y="0"/>
                  </a:moveTo>
                  <a:lnTo>
                    <a:pt x="13611827" y="0"/>
                  </a:lnTo>
                  <a:lnTo>
                    <a:pt x="13611827" y="1718014"/>
                  </a:lnTo>
                  <a:lnTo>
                    <a:pt x="0" y="1718014"/>
                  </a:lnTo>
                  <a:close/>
                </a:path>
              </a:pathLst>
            </a:custGeom>
            <a:solidFill>
              <a:srgbClr val="000000">
                <a:alpha val="0"/>
              </a:srgbClr>
            </a:solidFill>
          </p:spPr>
        </p:sp>
        <p:sp>
          <p:nvSpPr>
            <p:cNvPr name="TextBox 41" id="41"/>
            <p:cNvSpPr txBox="true"/>
            <p:nvPr/>
          </p:nvSpPr>
          <p:spPr>
            <a:xfrm>
              <a:off x="0" y="-38100"/>
              <a:ext cx="13611826" cy="1756114"/>
            </a:xfrm>
            <a:prstGeom prst="rect">
              <a:avLst/>
            </a:prstGeom>
          </p:spPr>
          <p:txBody>
            <a:bodyPr anchor="ctr" rtlCol="false" tIns="0" lIns="0" bIns="0" rIns="0"/>
            <a:lstStyle/>
            <a:p>
              <a:pPr algn="l" marL="0" indent="0" lvl="0">
                <a:lnSpc>
                  <a:spcPts val="4212"/>
                </a:lnSpc>
              </a:pPr>
              <a:r>
                <a:rPr lang="en-US" b="true" sz="3900">
                  <a:solidFill>
                    <a:srgbClr val="F2F2F2"/>
                  </a:solidFill>
                  <a:latin typeface="Arial Bold"/>
                  <a:ea typeface="Arial Bold"/>
                  <a:cs typeface="Arial Bold"/>
                  <a:sym typeface="Arial Bold"/>
                </a:rPr>
                <a:t>Echitate</a:t>
              </a:r>
              <a:r>
                <a:rPr lang="en-US" sz="3900">
                  <a:solidFill>
                    <a:srgbClr val="F2F2F2"/>
                  </a:solidFill>
                  <a:latin typeface="Arial"/>
                  <a:ea typeface="Arial"/>
                  <a:cs typeface="Arial"/>
                  <a:sym typeface="Arial"/>
                </a:rPr>
                <a:t> – Asigurați-vă că toate vocile sunt auzite, în special cele marginalizate.</a:t>
              </a:r>
            </a:p>
          </p:txBody>
        </p:sp>
      </p:grpSp>
      <p:grpSp>
        <p:nvGrpSpPr>
          <p:cNvPr name="Group 42" id="42"/>
          <p:cNvGrpSpPr/>
          <p:nvPr/>
        </p:nvGrpSpPr>
        <p:grpSpPr>
          <a:xfrm rot="0">
            <a:off x="3124417" y="7556054"/>
            <a:ext cx="1601113" cy="1601113"/>
            <a:chOff x="0" y="0"/>
            <a:chExt cx="2134818" cy="2134818"/>
          </a:xfrm>
        </p:grpSpPr>
        <p:sp>
          <p:nvSpPr>
            <p:cNvPr name="Freeform 43" id="43"/>
            <p:cNvSpPr/>
            <p:nvPr/>
          </p:nvSpPr>
          <p:spPr>
            <a:xfrm flipH="false" flipV="false" rot="0">
              <a:off x="25400" y="25400"/>
              <a:ext cx="2084070" cy="2084070"/>
            </a:xfrm>
            <a:custGeom>
              <a:avLst/>
              <a:gdLst/>
              <a:ahLst/>
              <a:cxnLst/>
              <a:rect r="r" b="b" t="t" l="l"/>
              <a:pathLst>
                <a:path h="2084070" w="2084070">
                  <a:moveTo>
                    <a:pt x="0" y="1042035"/>
                  </a:moveTo>
                  <a:cubicBezTo>
                    <a:pt x="0" y="466471"/>
                    <a:pt x="466471" y="0"/>
                    <a:pt x="1042035" y="0"/>
                  </a:cubicBezTo>
                  <a:cubicBezTo>
                    <a:pt x="1617599" y="0"/>
                    <a:pt x="2084070" y="466471"/>
                    <a:pt x="2084070" y="1042035"/>
                  </a:cubicBezTo>
                  <a:cubicBezTo>
                    <a:pt x="2084070" y="1617599"/>
                    <a:pt x="1617472" y="2084070"/>
                    <a:pt x="1042035" y="2084070"/>
                  </a:cubicBezTo>
                  <a:cubicBezTo>
                    <a:pt x="466598" y="2084070"/>
                    <a:pt x="0" y="1617472"/>
                    <a:pt x="0" y="1042035"/>
                  </a:cubicBezTo>
                  <a:close/>
                </a:path>
              </a:pathLst>
            </a:custGeom>
            <a:solidFill>
              <a:srgbClr val="F2F2F2"/>
            </a:solidFill>
          </p:spPr>
        </p:sp>
        <p:sp>
          <p:nvSpPr>
            <p:cNvPr name="Freeform 44" id="44"/>
            <p:cNvSpPr/>
            <p:nvPr/>
          </p:nvSpPr>
          <p:spPr>
            <a:xfrm flipH="false" flipV="false" rot="0">
              <a:off x="0" y="0"/>
              <a:ext cx="2134870" cy="2134870"/>
            </a:xfrm>
            <a:custGeom>
              <a:avLst/>
              <a:gdLst/>
              <a:ahLst/>
              <a:cxnLst/>
              <a:rect r="r" b="b" t="t" l="l"/>
              <a:pathLst>
                <a:path h="2134870" w="2134870">
                  <a:moveTo>
                    <a:pt x="0" y="1067435"/>
                  </a:moveTo>
                  <a:cubicBezTo>
                    <a:pt x="0" y="477901"/>
                    <a:pt x="477901" y="0"/>
                    <a:pt x="1067435" y="0"/>
                  </a:cubicBezTo>
                  <a:lnTo>
                    <a:pt x="1067435" y="25400"/>
                  </a:lnTo>
                  <a:lnTo>
                    <a:pt x="1067435" y="0"/>
                  </a:lnTo>
                  <a:cubicBezTo>
                    <a:pt x="1656969" y="0"/>
                    <a:pt x="2134870" y="477901"/>
                    <a:pt x="2134870" y="1067435"/>
                  </a:cubicBezTo>
                  <a:lnTo>
                    <a:pt x="2109470" y="1067435"/>
                  </a:lnTo>
                  <a:lnTo>
                    <a:pt x="2134870" y="1067435"/>
                  </a:lnTo>
                  <a:cubicBezTo>
                    <a:pt x="2134870" y="1656969"/>
                    <a:pt x="1656969" y="2134870"/>
                    <a:pt x="1067435" y="2134870"/>
                  </a:cubicBezTo>
                  <a:lnTo>
                    <a:pt x="1067435" y="2109470"/>
                  </a:lnTo>
                  <a:lnTo>
                    <a:pt x="1067435" y="2134870"/>
                  </a:lnTo>
                  <a:cubicBezTo>
                    <a:pt x="477901" y="2134870"/>
                    <a:pt x="0" y="1656969"/>
                    <a:pt x="0" y="1067435"/>
                  </a:cubicBezTo>
                  <a:lnTo>
                    <a:pt x="25400" y="1067435"/>
                  </a:lnTo>
                  <a:lnTo>
                    <a:pt x="50800" y="1067435"/>
                  </a:lnTo>
                  <a:lnTo>
                    <a:pt x="25400" y="1067435"/>
                  </a:lnTo>
                  <a:lnTo>
                    <a:pt x="0" y="1067435"/>
                  </a:lnTo>
                  <a:moveTo>
                    <a:pt x="50800" y="1067435"/>
                  </a:moveTo>
                  <a:cubicBezTo>
                    <a:pt x="50800" y="1081405"/>
                    <a:pt x="39370" y="1092835"/>
                    <a:pt x="25400" y="1092835"/>
                  </a:cubicBezTo>
                  <a:cubicBezTo>
                    <a:pt x="11430" y="1092835"/>
                    <a:pt x="0" y="1081405"/>
                    <a:pt x="0" y="1067435"/>
                  </a:cubicBezTo>
                  <a:cubicBezTo>
                    <a:pt x="0" y="1053465"/>
                    <a:pt x="11430" y="1042035"/>
                    <a:pt x="25400" y="1042035"/>
                  </a:cubicBezTo>
                  <a:cubicBezTo>
                    <a:pt x="39370" y="1042035"/>
                    <a:pt x="50800" y="1053465"/>
                    <a:pt x="50800" y="1067435"/>
                  </a:cubicBezTo>
                  <a:cubicBezTo>
                    <a:pt x="50800" y="1628902"/>
                    <a:pt x="505968" y="2084070"/>
                    <a:pt x="1067435" y="2084070"/>
                  </a:cubicBezTo>
                  <a:cubicBezTo>
                    <a:pt x="1628902" y="2084070"/>
                    <a:pt x="2084070" y="1628902"/>
                    <a:pt x="2084070" y="1067435"/>
                  </a:cubicBezTo>
                  <a:cubicBezTo>
                    <a:pt x="2084070" y="505968"/>
                    <a:pt x="1628902" y="50800"/>
                    <a:pt x="1067435" y="50800"/>
                  </a:cubicBezTo>
                  <a:lnTo>
                    <a:pt x="1067435" y="25400"/>
                  </a:lnTo>
                  <a:lnTo>
                    <a:pt x="1067435" y="50800"/>
                  </a:lnTo>
                  <a:cubicBezTo>
                    <a:pt x="505968" y="50800"/>
                    <a:pt x="50800" y="505968"/>
                    <a:pt x="50800" y="1067435"/>
                  </a:cubicBezTo>
                  <a:close/>
                </a:path>
              </a:pathLst>
            </a:custGeom>
            <a:solidFill>
              <a:srgbClr val="70C573"/>
            </a:solid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Metode de participare comunitară și abilități necesare</a:t>
              </a:r>
            </a:p>
          </p:txBody>
        </p:sp>
      </p:grpSp>
      <p:graphicFrame>
        <p:nvGraphicFramePr>
          <p:cNvPr name="Table 7" id="7"/>
          <p:cNvGraphicFramePr>
            <a:graphicFrameLocks noGrp="true"/>
          </p:cNvGraphicFramePr>
          <p:nvPr/>
        </p:nvGraphicFramePr>
        <p:xfrm>
          <a:off x="2515168" y="1340664"/>
          <a:ext cx="13201650" cy="8534400"/>
        </p:xfrm>
        <a:graphic>
          <a:graphicData uri="http://schemas.openxmlformats.org/drawingml/2006/table">
            <a:tbl>
              <a:tblPr/>
              <a:tblGrid>
                <a:gridCol w="4400550"/>
                <a:gridCol w="4400550"/>
                <a:gridCol w="4400550"/>
              </a:tblGrid>
              <a:tr h="1219200">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Metoda de participare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Ce implică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Competențe cheie necesare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Planificare participativă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Comunitatea co-creează planuri de proiect, obiective și acțiuni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Ascultare activă</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Facilitare</a:t>
                      </a:r>
                    </a:p>
                    <a:p>
                      <a:pPr algn="ctr" marL="0" indent="0" lvl="0">
                        <a:lnSpc>
                          <a:spcPts val="2520"/>
                        </a:lnSpc>
                        <a:spcBef>
                          <a:spcPct val="0"/>
                        </a:spcBef>
                      </a:pPr>
                      <a:r>
                        <a:rPr lang="en-US" sz="2100" strike="noStrike" u="none">
                          <a:solidFill>
                            <a:srgbClr val="2C2C2C"/>
                          </a:solidFill>
                          <a:latin typeface="Arial"/>
                          <a:ea typeface="Arial"/>
                          <a:cs typeface="Arial"/>
                          <a:sym typeface="Arial"/>
                        </a:rPr>
                        <a:t>- Comunicare clară</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Proiecte conduse de comunitate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Grupurile locale conduc și dețin implementarea proiectului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Sprijin pentru împuternicire</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Flexibilitate</a:t>
                      </a:r>
                    </a:p>
                    <a:p>
                      <a:pPr algn="ctr" marL="0" indent="0" lvl="0">
                        <a:lnSpc>
                          <a:spcPts val="2520"/>
                        </a:lnSpc>
                        <a:spcBef>
                          <a:spcPct val="0"/>
                        </a:spcBef>
                      </a:pPr>
                      <a:r>
                        <a:rPr lang="en-US" sz="2100" strike="noStrike" u="none">
                          <a:solidFill>
                            <a:srgbClr val="2C2C2C"/>
                          </a:solidFill>
                          <a:latin typeface="Arial"/>
                          <a:ea typeface="Arial"/>
                          <a:cs typeface="Arial"/>
                          <a:sym typeface="Arial"/>
                        </a:rPr>
                        <a:t>- Mediere (atunci când este nevoie)</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Învățare și schimb de experiență între colegi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Schimbul de experiențe, bune practici și lecții cu/de la alte comunități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Povestiri</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Organizarea dialogului de grup</a:t>
                      </a:r>
                    </a:p>
                    <a:p>
                      <a:pPr algn="ctr" marL="0" indent="0" lvl="0">
                        <a:lnSpc>
                          <a:spcPts val="2520"/>
                        </a:lnSpc>
                        <a:spcBef>
                          <a:spcPct val="0"/>
                        </a:spcBef>
                      </a:pPr>
                      <a:r>
                        <a:rPr lang="en-US" sz="2100" strike="noStrike" u="none">
                          <a:solidFill>
                            <a:srgbClr val="2C2C2C"/>
                          </a:solidFill>
                          <a:latin typeface="Arial"/>
                          <a:ea typeface="Arial"/>
                          <a:cs typeface="Arial"/>
                          <a:sym typeface="Arial"/>
                        </a:rPr>
                        <a:t>- Empatie</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Campanii de conștientizare publică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Educarea și mobilizarea publicului prin intermediul mass-media, evenimentelor etc.</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Designul comunicării</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Claritatea mesajelor</a:t>
                      </a:r>
                    </a:p>
                    <a:p>
                      <a:pPr algn="ctr" marL="0" indent="0" lvl="0">
                        <a:lnSpc>
                          <a:spcPts val="2520"/>
                        </a:lnSpc>
                        <a:spcBef>
                          <a:spcPct val="0"/>
                        </a:spcBef>
                      </a:pPr>
                      <a:r>
                        <a:rPr lang="en-US" sz="2100" strike="noStrike" u="none">
                          <a:solidFill>
                            <a:srgbClr val="2C2C2C"/>
                          </a:solidFill>
                          <a:latin typeface="Arial"/>
                          <a:ea typeface="Arial"/>
                          <a:cs typeface="Arial"/>
                          <a:sym typeface="Arial"/>
                        </a:rPr>
                        <a:t>- Sensibilitate culturală</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Rezolvarea conflictelor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Gestionarea dezacordurilor pentru a menține colaborarea și concentrarea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Medierea conflictelor</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Facilitare neutră</a:t>
                      </a:r>
                    </a:p>
                    <a:p>
                      <a:pPr algn="ctr" marL="0" indent="0" lvl="0">
                        <a:lnSpc>
                          <a:spcPts val="2520"/>
                        </a:lnSpc>
                        <a:spcBef>
                          <a:spcPct val="0"/>
                        </a:spcBef>
                      </a:pPr>
                      <a:r>
                        <a:rPr lang="en-US" sz="2100" strike="noStrike" u="none">
                          <a:solidFill>
                            <a:srgbClr val="2C2C2C"/>
                          </a:solidFill>
                          <a:latin typeface="Arial"/>
                          <a:ea typeface="Arial"/>
                          <a:cs typeface="Arial"/>
                          <a:sym typeface="Arial"/>
                        </a:rPr>
                        <a:t>- Inteligența emoțională</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19200">
                <a:tc>
                  <a:txBody>
                    <a:bodyPr anchor="t" rtlCol="false"/>
                    <a:lstStyle/>
                    <a:p>
                      <a:pPr algn="ctr" marL="0" indent="0" lvl="0">
                        <a:lnSpc>
                          <a:spcPts val="2879"/>
                        </a:lnSpc>
                        <a:spcBef>
                          <a:spcPct val="0"/>
                        </a:spcBef>
                        <a:defRPr/>
                      </a:pPr>
                      <a:r>
                        <a:rPr lang="en-US" b="true" sz="2400" strike="noStrike" u="none">
                          <a:solidFill>
                            <a:srgbClr val="2C2C2C"/>
                          </a:solidFill>
                          <a:latin typeface="Arial Bold"/>
                          <a:ea typeface="Arial Bold"/>
                          <a:cs typeface="Arial Bold"/>
                          <a:sym typeface="Arial Bold"/>
                        </a:rPr>
                        <a:t>Cartografierea comunității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Vizualizarea resurselor, problemelor și nevoilor dintr-o perspectivă locală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 Comunicare vizuală</a:t>
                      </a: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 Coordonarea grupului</a:t>
                      </a:r>
                    </a:p>
                    <a:p>
                      <a:pPr algn="ctr" marL="0" indent="0" lvl="0">
                        <a:lnSpc>
                          <a:spcPts val="2520"/>
                        </a:lnSpc>
                        <a:spcBef>
                          <a:spcPct val="0"/>
                        </a:spcBef>
                      </a:pPr>
                      <a:r>
                        <a:rPr lang="en-US" sz="2100" strike="noStrike" u="none">
                          <a:solidFill>
                            <a:srgbClr val="2C2C2C"/>
                          </a:solidFill>
                          <a:latin typeface="Arial"/>
                          <a:ea typeface="Arial"/>
                          <a:cs typeface="Arial"/>
                          <a:sym typeface="Arial"/>
                        </a:rPr>
                        <a:t>- Abilități de observare</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DAGv4-QT_lw</dc:identifier>
  <dcterms:modified xsi:type="dcterms:W3CDTF">2011-08-01T06:04:30Z</dcterms:modified>
  <cp:revision>1</cp:revision>
  <dc:title>Copy of Module 4_Sub module 4.2.pptx</dc:title>
</cp:coreProperties>
</file>